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Lst>
  <p:notesMasterIdLst>
    <p:notesMasterId r:id="rId1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25846b6-27dd-46b2-fd36-686e47725995}">
          <p14:sldIdLst>
            <p14:sldId id="256"/>
            <p14:sldId id="257"/>
            <p14:sldId id="258"/>
            <p14:sldId id="259"/>
          </p14:sldIdLst>
        </p14:section>
        <p14:section name="2 Chronicles 32" id="{ba6ee5ca-c2cc-6c9c-0a9b-69bd4c301dfd}">
          <p14:sldIdLst>
            <p14:sldId id="260"/>
            <p14:sldId id="261"/>
            <p14:sldId id="262"/>
            <p14:sldId id="263"/>
            <p14:sldId id="264"/>
            <p14:sldId id="265"/>
            <p14:sldId id="266"/>
            <p14:sldId id="267"/>
            <p14:sldId id="268"/>
            <p14:sldId id="323"/>
            <p14:sldId id="324"/>
            <p14:sldId id="325"/>
            <p14:sldId id="326"/>
            <p14:sldId id="327"/>
            <p14:sldId id="328"/>
            <p14:sldId id="329"/>
            <p14:sldId id="330"/>
            <p14:sldId id="331"/>
          </p14:sldIdLst>
        </p14:section>
        <p14:section name="Daniel 12" id="{5323355f-568f-1bba-64fa-5f1672b2f758}">
          <p14:sldIdLst>
            <p14:sldId id="269"/>
            <p14:sldId id="270"/>
            <p14:sldId id="271"/>
            <p14:sldId id="272"/>
            <p14:sldId id="273"/>
            <p14:sldId id="274"/>
            <p14:sldId id="275"/>
            <p14:sldId id="276"/>
          </p14:sldIdLst>
        </p14:section>
        <p14:section name="Acts 13" id="{180fb5f6-516d-1ff9-21c4-d5e5c93e8a50}">
          <p14:sldIdLst>
            <p14:sldId id="277"/>
            <p14:sldId id="278"/>
            <p14:sldId id="279"/>
            <p14:sldId id="280"/>
            <p14:sldId id="281"/>
            <p14:sldId id="282"/>
            <p14:sldId id="283"/>
            <p14:sldId id="284"/>
            <p14:sldId id="285"/>
            <p14:sldId id="286"/>
            <p14:sldId id="287"/>
          </p14:sldIdLst>
        </p14:section>
        <p14:section name="2 Kings 25" id="{d0730e90-b8aa-c881-28ba-655857422567}">
          <p14:sldIdLst>
            <p14:sldId id="288"/>
            <p14:sldId id="289"/>
            <p14:sldId id="290"/>
            <p14:sldId id="291"/>
            <p14:sldId id="292"/>
            <p14:sldId id="293"/>
            <p14:sldId id="294"/>
            <p14:sldId id="295"/>
            <p14:sldId id="296"/>
          </p14:sldIdLst>
        </p14:section>
        <p14:section name="1 Samuel 1" id="{183ab1bb-69b8-6c15-427b-6a1aa53933db}">
          <p14:sldIdLst>
            <p14:sldId id="297"/>
            <p14:sldId id="298"/>
            <p14:sldId id="299"/>
            <p14:sldId id="300"/>
            <p14:sldId id="301"/>
            <p14:sldId id="302"/>
            <p14:sldId id="303"/>
            <p14:sldId id="304"/>
            <p14:sldId id="305"/>
          </p14:sldIdLst>
        </p14:section>
        <p14:section name="John 6" id="{dc3bb54e-fc2e-47c2-7143-de2a0be55cb6}">
          <p14:sldIdLst>
            <p14:sldId id="306"/>
            <p14:sldId id="307"/>
            <p14:sldId id="308"/>
            <p14:sldId id="309"/>
            <p14:sldId id="310"/>
            <p14:sldId id="311"/>
            <p14:sldId id="312"/>
            <p14:sldId id="313"/>
            <p14:sldId id="314"/>
          </p14:sldIdLst>
        </p14:section>
        <p14:section name="Psalms 91" id="{178e0961-c681-b412-c78c-5b7d3a8f0bf2}">
          <p14:sldIdLst>
            <p14:sldId id="315"/>
            <p14:sldId id="316"/>
            <p14:sldId id="317"/>
            <p14:sldId id="318"/>
            <p14:sldId id="319"/>
            <p14:sldId id="320"/>
            <p14:sldId id="321"/>
            <p14:sldId id="322"/>
          </p14:sldIdLst>
        </p14:section>
        <p14:section name="2 Chronicles 32" id="{39de75cd-2c34-3e6a-01df-abe0ab1eb9f3}">
          <p14:sldIdLst/>
        </p14:section>
        <p14:section name="Exodus 23" id="{29323e5b-07ed-4209-277a-2f4037855208}">
          <p14:sldIdLst>
            <p14:sldId id="332"/>
            <p14:sldId id="333"/>
            <p14:sldId id="334"/>
            <p14:sldId id="335"/>
            <p14:sldId id="336"/>
            <p14:sldId id="337"/>
            <p14:sldId id="338"/>
            <p14:sldId id="339"/>
            <p14:sldId id="340"/>
          </p14:sldIdLst>
        </p14:section>
        <p14:section name="2 Chronicles 15" id="{7a4d3591-0096-5d8a-a607-9ec4794ec19e}">
          <p14:sldIdLst>
            <p14:sldId id="341"/>
            <p14:sldId id="342"/>
            <p14:sldId id="343"/>
            <p14:sldId id="344"/>
            <p14:sldId id="345"/>
            <p14:sldId id="346"/>
            <p14:sldId id="347"/>
            <p14:sldId id="348"/>
          </p14:sldIdLst>
        </p14:section>
        <p14:section name="Acts 21" id="{76b57896-2ff1-1402-0bcb-89805a8733bb}">
          <p14:sldIdLst>
            <p14:sldId id="349"/>
            <p14:sldId id="350"/>
            <p14:sldId id="351"/>
            <p14:sldId id="352"/>
            <p14:sldId id="353"/>
            <p14:sldId id="354"/>
            <p14:sldId id="355"/>
            <p14:sldId id="356"/>
            <p14:sldId id="357"/>
          </p14:sldIdLst>
        </p14:section>
        <p14:section name="Connections" id="{5f5f9de9-425b-02b5-13cb-1e9f6a7b4b38}">
          <p14:sldIdLst>
            <p14:sldId id="358"/>
            <p14:sldId id="359"/>
            <p14:sldId id="360"/>
            <p14:sldId id="361"/>
            <p14:sldId id="362"/>
            <p14:sldId id="363"/>
            <p14:sldId id="364"/>
            <p14:sldId id="365"/>
          </p14:sldIdLst>
        </p14:section>
        <p14:section name="Exhortation" id="{d1c1ccaf-613b-a5cc-70f5-08184d5e9103}">
          <p14:sldIdLst>
            <p14:sldId id="366"/>
          </p14:sldIdLst>
        </p14:section>
        <p14:section name="Finale" id="{793d6abe-4358-b7cb-02ba-f444bf5ebb38}">
          <p14:sldIdLst>
            <p14:sldId id="3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notesMaster" Target="notesMasters/notesMaster1.xml"/><Relationship Id="rId115" Type="http://schemas.openxmlformats.org/officeDocument/2006/relationships/presProps" Target="presProps.xml"/><Relationship Id="rId116" Type="http://schemas.openxmlformats.org/officeDocument/2006/relationships/viewProps" Target="viewProps.xml"/><Relationship Id="rId117" Type="http://schemas.openxmlformats.org/officeDocument/2006/relationships/theme" Target="theme/theme1.xml"/><Relationship Id="rId1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jpe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rtlCol="0"/>
          <a:lstStyle>
            <a:lvl1pPr indent="0" marL="0">
              <a:buNone/>
              <a:defRPr lang="en-US" sz="1400" b="1" spc="300" kern="0" dirty="0">
                <a:solidFill>
                  <a:schemeClr val="accent6"/>
                </a:solidFill>
              </a:defRPr>
            </a:lvl1pPr>
          </a:lstStyle>
          <a:p>
            <a:pPr indent="0" marL="0">
              <a:buNone/>
            </a:pP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rtlCol="0"/>
          <a:lstStyle>
            <a:lvl1pPr algn="l" indent="0" marL="0">
              <a:buNone/>
              <a:defRPr lang="en-US" sz="48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rtlCol="0"/>
          <a:lstStyle>
            <a:lvl1pPr indent="0" marL="0">
              <a:buNone/>
              <a:defRPr lang="en-US" sz="1800" dirty="0">
                <a:solidFill>
                  <a:schemeClr val="accent5"/>
                </a:solidFill>
              </a:defRPr>
            </a:lvl1pPr>
          </a:lstStyle>
          <a:p>
            <a:pPr indent="0" marL="0">
              <a:buNone/>
            </a:pPr>
            <a:endParaRPr lang="en-US" sz="1800" dirty="0"/>
          </a:p>
        </p:txBody>
      </p:sp>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rtlCol="0"/>
          <a:lstStyle>
            <a:lvl1pPr indent="0" marL="0">
              <a:buNone/>
              <a:defRPr lang="en-US" sz="1300" b="1" spc="30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pic>
        <p:nvPicPr>
          <p:cNvPr id="4" name="Image 0" descr="Memorize The Bible logo">    </p:cNvPr>
          <p:cNvPicPr>
            <a:picLocks noChangeAspect="1"/>
          </p:cNvPicPr>
          <p:nvPr/>
        </p:nvPicPr>
        <p:blipFill>
          <a:blip r:embed="rId1"/>
          <a:stretch>
            <a:fillRect/>
          </a:stretch>
        </p:blipFill>
        <p:spPr>
          <a:xfrm>
            <a:off x="10903306" y="411480"/>
            <a:ext cx="739750" cy="822960"/>
          </a:xfrm>
          <a:prstGeom prst="rect">
            <a:avLst/>
          </a:prstGeom>
        </p:spPr>
      </p:pic>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rtlCol="0"/>
          <a:lstStyle>
            <a:lvl1pPr indent="0" marL="0">
              <a:buNone/>
              <a:defRPr lang="en-US" sz="1200" b="1" spc="20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rtlCol="0"/>
          <a:lstStyle>
            <a:lvl1pPr algn="l" indent="0" marL="0">
              <a:buNone/>
              <a:defRPr lang="en-US" sz="32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200" dirty="0"/>
          </a:p>
        </p:txBody>
      </p:sp>
      <p:pic>
        <p:nvPicPr>
          <p:cNvPr id="4" name="Image 0" descr="Memorize The Bible logo">    </p:cNvPr>
          <p:cNvPicPr>
            <a:picLocks noChangeAspect="1"/>
          </p:cNvPicPr>
          <p:nvPr/>
        </p:nvPicPr>
        <p:blipFill>
          <a:blip r:embed="rId1"/>
          <a:stretch>
            <a:fillRect/>
          </a:stretch>
        </p:blipFill>
        <p:spPr>
          <a:xfrm>
            <a:off x="10903306" y="365760"/>
            <a:ext cx="739750" cy="822960"/>
          </a:xfrm>
          <a:prstGeom prst="rect">
            <a:avLst/>
          </a:prstGeom>
        </p:spPr>
      </p:pic>
      <p:sp>
        <p:nvSpPr>
          <p:cNvPr id="5"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6"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Tuesday, 11/03/26  ·  Medium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nale">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3"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Tuesday, 11/03/26  ·  Medium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3" Type="http://schemas.openxmlformats.org/officeDocument/2006/relationships/slideLayout" Target="../slideLayouts/slideLayout4.xml"/><Relationship Id="rId24" Type="http://schemas.openxmlformats.org/officeDocument/2006/relationships/notesSlide" Target="../notesSlides/notesSlide3.xml"/><Relationship Id="rId25" Type="http://schemas.openxmlformats.org/officeDocument/2006/relationships/slide" Target="slide5.xml"/><Relationship Id="rId26" Type="http://schemas.openxmlformats.org/officeDocument/2006/relationships/slide" Target="slide14.xml"/><Relationship Id="rId27" Type="http://schemas.openxmlformats.org/officeDocument/2006/relationships/slide" Target="slide22.xml"/><Relationship Id="rId28" Type="http://schemas.openxmlformats.org/officeDocument/2006/relationships/slide" Target="slide33.xml"/><Relationship Id="rId29" Type="http://schemas.openxmlformats.org/officeDocument/2006/relationships/slide" Target="slide42.xml"/><Relationship Id="rId30" Type="http://schemas.openxmlformats.org/officeDocument/2006/relationships/slide" Target="slide51.xml"/><Relationship Id="rId31" Type="http://schemas.openxmlformats.org/officeDocument/2006/relationships/slide" Target="slide60.xml"/><Relationship Id="rId32" Type="http://schemas.openxmlformats.org/officeDocument/2006/relationships/slide" Target="slide68.xml"/><Relationship Id="rId33" Type="http://schemas.openxmlformats.org/officeDocument/2006/relationships/slide" Target="slide77.xml"/><Relationship Id="rId34" Type="http://schemas.openxmlformats.org/officeDocument/2006/relationships/slide" Target="slide86.xml"/><Relationship Id="rId35" Type="http://schemas.openxmlformats.org/officeDocument/2006/relationships/slide" Target="slide94.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9" Type="http://schemas.openxmlformats.org/officeDocument/2006/relationships/image" Target="../media/image-4-2.png"/><Relationship Id="rId16" Type="http://schemas.openxmlformats.org/officeDocument/2006/relationships/image" Target="../media/image-4-3.png"/><Relationship Id="rId22" Type="http://schemas.openxmlformats.org/officeDocument/2006/relationships/image" Target="../media/image-4-4.png"/><Relationship Id="rId31" Type="http://schemas.openxmlformats.org/officeDocument/2006/relationships/slideLayout" Target="../slideLayouts/slideLayout3.xml"/><Relationship Id="rId32" Type="http://schemas.openxmlformats.org/officeDocument/2006/relationships/notesSlide" Target="../notesSlides/notesSlide4.xml"/><Relationship Id="rId33" Type="http://schemas.openxmlformats.org/officeDocument/2006/relationships/slide" Target="slide104.xml"/><Relationship Id="rId34" Type="http://schemas.openxmlformats.org/officeDocument/2006/relationships/slide" Target="slide105.xml"/><Relationship Id="rId35" Type="http://schemas.openxmlformats.org/officeDocument/2006/relationships/slide" Target="slide106.xml"/><Relationship Id="rId36" Type="http://schemas.openxmlformats.org/officeDocument/2006/relationships/slide" Target="slide107.xml"/><Relationship Id="rId37" Type="http://schemas.openxmlformats.org/officeDocument/2006/relationships/slide" Target="slide108.xml"/><Relationship Id="rId38" Type="http://schemas.openxmlformats.org/officeDocument/2006/relationships/slide" Target="slide109.xml"/><Relationship Id="rId39" Type="http://schemas.openxmlformats.org/officeDocument/2006/relationships/slide" Target="slide110.xml"/></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slideLayout" Target="../slideLayouts/slideLayout4.xml"/><Relationship Id="rId6" Type="http://schemas.openxmlformats.org/officeDocument/2006/relationships/notesSlide" Target="../notesSlides/notesSlide5.xml"/><Relationship Id="rId7" Type="http://schemas.openxmlformats.org/officeDocument/2006/relationships/slide" Target="slide3.xml"/><Relationship Id="rId8" Type="http://schemas.openxmlformats.org/officeDocument/2006/relationships/slide" Target="slide68.xml"/></Relationships>
</file>

<file path=ppt/slides/_rels/slide6.xml.rels><?xml version="1.0" encoding="UTF-8" standalone="yes"?>
<Relationships xmlns="http://schemas.openxmlformats.org/package/2006/relationships"><Relationship Id="rId2" Type="http://schemas.openxmlformats.org/officeDocument/2006/relationships/image" Target="../media/image-6-1.png"/><Relationship Id="rId3" Type="http://schemas.openxmlformats.org/officeDocument/2006/relationships/slideLayout" Target="../slideLayouts/slideLayout4.xml"/><Relationship Id="rId4" Type="http://schemas.openxmlformats.org/officeDocument/2006/relationships/notesSlide" Target="../notesSlides/notesSlide6.xml"/><Relationship Id="rId5" Type="http://schemas.openxmlformats.org/officeDocument/2006/relationships/slide" Target="slide3.xml"/></Relationships>
</file>

<file path=ppt/slides/_rels/slide7.xml.rels><?xml version="1.0" encoding="UTF-8" standalone="yes"?>
<Relationships xmlns="http://schemas.openxmlformats.org/package/2006/relationships"><Relationship Id="rId2" Type="http://schemas.openxmlformats.org/officeDocument/2006/relationships/image" Target="../media/image-7-1.png"/><Relationship Id="rId3" Type="http://schemas.openxmlformats.org/officeDocument/2006/relationships/slideLayout" Target="../slideLayouts/slideLayout4.xml"/><Relationship Id="rId4" Type="http://schemas.openxmlformats.org/officeDocument/2006/relationships/notesSlide" Target="../notesSlides/notesSlide7.xml"/><Relationship Id="rId5" Type="http://schemas.openxmlformats.org/officeDocument/2006/relationships/slide" Target="slide3.xml"/></Relationships>
</file>

<file path=ppt/slides/_rels/slide8.xml.rels><?xml version="1.0" encoding="UTF-8" standalone="yes"?>
<Relationships xmlns="http://schemas.openxmlformats.org/package/2006/relationships"><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slideLayout" Target="../slideLayouts/slideLayout4.xml"/><Relationship Id="rId5" Type="http://schemas.openxmlformats.org/officeDocument/2006/relationships/notesSlide" Target="../notesSlides/notesSlide8.xml"/><Relationship Id="rId6" Type="http://schemas.openxmlformats.org/officeDocument/2006/relationships/slide" Target="slide3.xml"/></Relationships>
</file>

<file path=ppt/slides/_rels/slide9.xml.rels><?xml version="1.0" encoding="UTF-8" standalone="yes"?>
<Relationships xmlns="http://schemas.openxmlformats.org/package/2006/relationships"><Relationship Id="rId2" Type="http://schemas.openxmlformats.org/officeDocument/2006/relationships/image" Target="../media/image-9-1.png"/><Relationship Id="rId3" Type="http://schemas.openxmlformats.org/officeDocument/2006/relationships/slideLayout" Target="../slideLayouts/slideLayout4.xml"/><Relationship Id="rId4" Type="http://schemas.openxmlformats.org/officeDocument/2006/relationships/notesSlide" Target="../notesSlides/notesSlide9.xml"/><Relationship Id="rId5" Type="http://schemas.openxmlformats.org/officeDocument/2006/relationships/slide" Target="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10-1.png"/><Relationship Id="rId3" Type="http://schemas.openxmlformats.org/officeDocument/2006/relationships/slideLayout" Target="../slideLayouts/slideLayout4.xml"/><Relationship Id="rId4" Type="http://schemas.openxmlformats.org/officeDocument/2006/relationships/notesSlide" Target="../notesSlides/notesSlide10.xml"/><Relationship Id="rId5" Type="http://schemas.openxmlformats.org/officeDocument/2006/relationships/slide" Target="slide3.xml"/></Relationships>
</file>

<file path=ppt/slides/_rels/slide11.xml.rels><?xml version="1.0" encoding="UTF-8" standalone="yes"?>
<Relationships xmlns="http://schemas.openxmlformats.org/package/2006/relationships"><Relationship Id="rId2" Type="http://schemas.openxmlformats.org/officeDocument/2006/relationships/image" Target="../media/image-11-1.png"/><Relationship Id="rId3" Type="http://schemas.openxmlformats.org/officeDocument/2006/relationships/slideLayout" Target="../slideLayouts/slideLayout4.xml"/><Relationship Id="rId4" Type="http://schemas.openxmlformats.org/officeDocument/2006/relationships/notesSlide" Target="../notesSlides/notesSlide11.xml"/><Relationship Id="rId5"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image" Target="../media/image-12-1.png"/><Relationship Id="rId3" Type="http://schemas.openxmlformats.org/officeDocument/2006/relationships/image" Target="../media/image-12-2.png"/><Relationship Id="rId4" Type="http://schemas.openxmlformats.org/officeDocument/2006/relationships/slideLayout" Target="../slideLayouts/slideLayout4.xml"/><Relationship Id="rId5" Type="http://schemas.openxmlformats.org/officeDocument/2006/relationships/notesSlide" Target="../notesSlides/notesSlide12.xml"/><Relationship Id="rId6" Type="http://schemas.openxmlformats.org/officeDocument/2006/relationships/slide" Target="slide3.xml"/></Relationships>
</file>

<file path=ppt/slides/_rels/slide13.xml.rels><?xml version="1.0" encoding="UTF-8" standalone="yes"?>
<Relationships xmlns="http://schemas.openxmlformats.org/package/2006/relationships"><Relationship Id="rId2" Type="http://schemas.openxmlformats.org/officeDocument/2006/relationships/image" Target="../media/image-13-1.png"/><Relationship Id="rId3" Type="http://schemas.openxmlformats.org/officeDocument/2006/relationships/image" Target="../media/image-13-2.png"/><Relationship Id="rId4" Type="http://schemas.openxmlformats.org/officeDocument/2006/relationships/image" Target="../media/image-13-3.png"/><Relationship Id="rId5" Type="http://schemas.openxmlformats.org/officeDocument/2006/relationships/slideLayout" Target="../slideLayouts/slideLayout4.xml"/><Relationship Id="rId6" Type="http://schemas.openxmlformats.org/officeDocument/2006/relationships/notesSlide" Target="../notesSlides/notesSlide13.xml"/><Relationship Id="rId7" Type="http://schemas.openxmlformats.org/officeDocument/2006/relationships/slide" Target="slide3.xml"/></Relationships>
</file>

<file path=ppt/slides/_rels/slide14.xml.rels><?xml version="1.0" encoding="UTF-8" standalone="yes"?>
<Relationships xmlns="http://schemas.openxmlformats.org/package/2006/relationships"><Relationship Id="rId2"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slideLayout" Target="../slideLayouts/slideLayout4.xml"/><Relationship Id="rId5" Type="http://schemas.openxmlformats.org/officeDocument/2006/relationships/notesSlide" Target="../notesSlides/notesSlide14.xml"/><Relationship Id="rId6" Type="http://schemas.openxmlformats.org/officeDocument/2006/relationships/slide" Target="slide3.xml"/></Relationships>
</file>

<file path=ppt/slides/_rels/slide15.xml.rels><?xml version="1.0" encoding="UTF-8" standalone="yes"?>
<Relationships xmlns="http://schemas.openxmlformats.org/package/2006/relationships"><Relationship Id="rId2" Type="http://schemas.openxmlformats.org/officeDocument/2006/relationships/image" Target="../media/image-15-1.png"/><Relationship Id="rId3" Type="http://schemas.openxmlformats.org/officeDocument/2006/relationships/slideLayout" Target="../slideLayouts/slideLayout4.xml"/><Relationship Id="rId4" Type="http://schemas.openxmlformats.org/officeDocument/2006/relationships/notesSlide" Target="../notesSlides/notesSlide15.xml"/><Relationship Id="rId5" Type="http://schemas.openxmlformats.org/officeDocument/2006/relationships/slide" Target="slide3.xml"/></Relationships>
</file>

<file path=ppt/slides/_rels/slide16.xml.rels><?xml version="1.0" encoding="UTF-8" standalone="yes"?>
<Relationships xmlns="http://schemas.openxmlformats.org/package/2006/relationships"><Relationship Id="rId2" Type="http://schemas.openxmlformats.org/officeDocument/2006/relationships/image" Target="../media/image-16-1.png"/><Relationship Id="rId3" Type="http://schemas.openxmlformats.org/officeDocument/2006/relationships/image" Target="../media/image-16-2.png"/><Relationship Id="rId4" Type="http://schemas.openxmlformats.org/officeDocument/2006/relationships/slideLayout" Target="../slideLayouts/slideLayout4.xml"/><Relationship Id="rId5" Type="http://schemas.openxmlformats.org/officeDocument/2006/relationships/notesSlide" Target="../notesSlides/notesSlide16.xml"/><Relationship Id="rId6" Type="http://schemas.openxmlformats.org/officeDocument/2006/relationships/slide" Target="slide3.xml"/></Relationships>
</file>

<file path=ppt/slides/_rels/slide17.xml.rels><?xml version="1.0" encoding="UTF-8" standalone="yes"?>
<Relationships xmlns="http://schemas.openxmlformats.org/package/2006/relationships"><Relationship Id="rId2" Type="http://schemas.openxmlformats.org/officeDocument/2006/relationships/image" Target="../media/image-17-1.png"/><Relationship Id="rId3" Type="http://schemas.openxmlformats.org/officeDocument/2006/relationships/slideLayout" Target="../slideLayouts/slideLayout4.xml"/><Relationship Id="rId4" Type="http://schemas.openxmlformats.org/officeDocument/2006/relationships/notesSlide" Target="../notesSlides/notesSlide17.xml"/><Relationship Id="rId5" Type="http://schemas.openxmlformats.org/officeDocument/2006/relationships/slide" Target="slide3.xml"/></Relationships>
</file>

<file path=ppt/slides/_rels/slide18.xml.rels><?xml version="1.0" encoding="UTF-8" standalone="yes"?>
<Relationships xmlns="http://schemas.openxmlformats.org/package/2006/relationships"><Relationship Id="rId2" Type="http://schemas.openxmlformats.org/officeDocument/2006/relationships/image" Target="../media/image-18-1.png"/><Relationship Id="rId3" Type="http://schemas.openxmlformats.org/officeDocument/2006/relationships/slideLayout" Target="../slideLayouts/slideLayout4.xml"/><Relationship Id="rId4" Type="http://schemas.openxmlformats.org/officeDocument/2006/relationships/notesSlide" Target="../notesSlides/notesSlide18.xml"/><Relationship Id="rId5" Type="http://schemas.openxmlformats.org/officeDocument/2006/relationships/slide" Target="slide3.xml"/></Relationships>
</file>

<file path=ppt/slides/_rels/slide19.xml.rels><?xml version="1.0" encoding="UTF-8" standalone="yes"?>
<Relationships xmlns="http://schemas.openxmlformats.org/package/2006/relationships"><Relationship Id="rId2" Type="http://schemas.openxmlformats.org/officeDocument/2006/relationships/image" Target="../media/image-19-1.png"/><Relationship Id="rId3" Type="http://schemas.openxmlformats.org/officeDocument/2006/relationships/slideLayout" Target="../slideLayouts/slideLayout4.xml"/><Relationship Id="rId4" Type="http://schemas.openxmlformats.org/officeDocument/2006/relationships/notesSlide" Target="../notesSlides/notesSlide19.xml"/><Relationship Id="rId5" Type="http://schemas.openxmlformats.org/officeDocument/2006/relationships/slide" Target="slide3.xml"/></Relationships>
</file>

<file path=ppt/slides/_rels/slide20.xml.rels><?xml version="1.0" encoding="UTF-8" standalone="yes"?>
<Relationships xmlns="http://schemas.openxmlformats.org/package/2006/relationships"><Relationship Id="rId2" Type="http://schemas.openxmlformats.org/officeDocument/2006/relationships/image" Target="../media/image-20-1.png"/><Relationship Id="rId3" Type="http://schemas.openxmlformats.org/officeDocument/2006/relationships/image" Target="../media/image-20-2.png"/><Relationship Id="rId4" Type="http://schemas.openxmlformats.org/officeDocument/2006/relationships/slideLayout" Target="../slideLayouts/slideLayout4.xml"/><Relationship Id="rId5" Type="http://schemas.openxmlformats.org/officeDocument/2006/relationships/notesSlide" Target="../notesSlides/notesSlide20.xml"/><Relationship Id="rId6" Type="http://schemas.openxmlformats.org/officeDocument/2006/relationships/slide" Target="slide3.xml"/></Relationships>
</file>

<file path=ppt/slides/_rels/slide21.xml.rels><?xml version="1.0" encoding="UTF-8" standalone="yes"?>
<Relationships xmlns="http://schemas.openxmlformats.org/package/2006/relationships"><Relationship Id="rId2" Type="http://schemas.openxmlformats.org/officeDocument/2006/relationships/image" Target="../media/image-21-1.png"/><Relationship Id="rId3" Type="http://schemas.openxmlformats.org/officeDocument/2006/relationships/image" Target="../media/image-21-2.png"/><Relationship Id="rId4" Type="http://schemas.openxmlformats.org/officeDocument/2006/relationships/image" Target="../media/image-21-3.png"/><Relationship Id="rId5" Type="http://schemas.openxmlformats.org/officeDocument/2006/relationships/slideLayout" Target="../slideLayouts/slideLayout4.xml"/><Relationship Id="rId6" Type="http://schemas.openxmlformats.org/officeDocument/2006/relationships/notesSlide" Target="../notesSlides/notesSlide21.xml"/><Relationship Id="rId7" Type="http://schemas.openxmlformats.org/officeDocument/2006/relationships/slide" Target="slide3.xml"/></Relationships>
</file>

<file path=ppt/slides/_rels/slide22.xml.rels><?xml version="1.0" encoding="UTF-8" standalone="yes"?>
<Relationships xmlns="http://schemas.openxmlformats.org/package/2006/relationships"><Relationship Id="rId2" Type="http://schemas.openxmlformats.org/officeDocument/2006/relationships/image" Target="../media/image-22-1.png"/><Relationship Id="rId3" Type="http://schemas.openxmlformats.org/officeDocument/2006/relationships/image" Target="../media/image-22-2.png"/><Relationship Id="rId4" Type="http://schemas.openxmlformats.org/officeDocument/2006/relationships/slideLayout" Target="../slideLayouts/slideLayout4.xml"/><Relationship Id="rId5" Type="http://schemas.openxmlformats.org/officeDocument/2006/relationships/notesSlide" Target="../notesSlides/notesSlide22.xml"/><Relationship Id="rId6" Type="http://schemas.openxmlformats.org/officeDocument/2006/relationships/slide" Target="slide3.xml"/></Relationships>
</file>

<file path=ppt/slides/_rels/slide23.xml.rels><?xml version="1.0" encoding="UTF-8" standalone="yes"?>
<Relationships xmlns="http://schemas.openxmlformats.org/package/2006/relationships"><Relationship Id="rId2" Type="http://schemas.openxmlformats.org/officeDocument/2006/relationships/image" Target="../media/image-23-1.png"/><Relationship Id="rId3" Type="http://schemas.openxmlformats.org/officeDocument/2006/relationships/slideLayout" Target="../slideLayouts/slideLayout4.xml"/><Relationship Id="rId4" Type="http://schemas.openxmlformats.org/officeDocument/2006/relationships/notesSlide" Target="../notesSlides/notesSlide23.xml"/><Relationship Id="rId5" Type="http://schemas.openxmlformats.org/officeDocument/2006/relationships/slide" Target="slide3.xml"/></Relationships>
</file>

<file path=ppt/slides/_rels/slide24.xml.rels><?xml version="1.0" encoding="UTF-8" standalone="yes"?>
<Relationships xmlns="http://schemas.openxmlformats.org/package/2006/relationships"><Relationship Id="rId2" Type="http://schemas.openxmlformats.org/officeDocument/2006/relationships/image" Target="../media/image-24-1.png"/><Relationship Id="rId3" Type="http://schemas.openxmlformats.org/officeDocument/2006/relationships/slideLayout" Target="../slideLayouts/slideLayout4.xml"/><Relationship Id="rId4" Type="http://schemas.openxmlformats.org/officeDocument/2006/relationships/notesSlide" Target="../notesSlides/notesSlide24.xml"/><Relationship Id="rId5" Type="http://schemas.openxmlformats.org/officeDocument/2006/relationships/slide" Target="slide3.xml"/></Relationships>
</file>

<file path=ppt/slides/_rels/slide25.xml.rels><?xml version="1.0" encoding="UTF-8" standalone="yes"?>
<Relationships xmlns="http://schemas.openxmlformats.org/package/2006/relationships"><Relationship Id="rId2" Type="http://schemas.openxmlformats.org/officeDocument/2006/relationships/image" Target="../media/image-25-1.png"/><Relationship Id="rId3" Type="http://schemas.openxmlformats.org/officeDocument/2006/relationships/image" Target="../media/image-25-2.png"/><Relationship Id="rId4" Type="http://schemas.openxmlformats.org/officeDocument/2006/relationships/slideLayout" Target="../slideLayouts/slideLayout4.xml"/><Relationship Id="rId5" Type="http://schemas.openxmlformats.org/officeDocument/2006/relationships/notesSlide" Target="../notesSlides/notesSlide25.xml"/><Relationship Id="rId6" Type="http://schemas.openxmlformats.org/officeDocument/2006/relationships/slide" Target="slide3.xml"/></Relationships>
</file>

<file path=ppt/slides/_rels/slide26.xml.rels><?xml version="1.0" encoding="UTF-8" standalone="yes"?>
<Relationships xmlns="http://schemas.openxmlformats.org/package/2006/relationships"><Relationship Id="rId2" Type="http://schemas.openxmlformats.org/officeDocument/2006/relationships/image" Target="../media/image-26-1.png"/><Relationship Id="rId3" Type="http://schemas.openxmlformats.org/officeDocument/2006/relationships/image" Target="../media/image-26-2.png"/><Relationship Id="rId4" Type="http://schemas.openxmlformats.org/officeDocument/2006/relationships/slideLayout" Target="../slideLayouts/slideLayout4.xml"/><Relationship Id="rId5" Type="http://schemas.openxmlformats.org/officeDocument/2006/relationships/notesSlide" Target="../notesSlides/notesSlide26.xml"/><Relationship Id="rId6" Type="http://schemas.openxmlformats.org/officeDocument/2006/relationships/slide" Target="slide3.xml"/></Relationships>
</file>

<file path=ppt/slides/_rels/slide27.xml.rels><?xml version="1.0" encoding="UTF-8" standalone="yes"?>
<Relationships xmlns="http://schemas.openxmlformats.org/package/2006/relationships"><Relationship Id="rId2" Type="http://schemas.openxmlformats.org/officeDocument/2006/relationships/image" Target="../media/image-27-1.png"/><Relationship Id="rId3" Type="http://schemas.openxmlformats.org/officeDocument/2006/relationships/slideLayout" Target="../slideLayouts/slideLayout4.xml"/><Relationship Id="rId4" Type="http://schemas.openxmlformats.org/officeDocument/2006/relationships/notesSlide" Target="../notesSlides/notesSlide27.xml"/><Relationship Id="rId5" Type="http://schemas.openxmlformats.org/officeDocument/2006/relationships/slide" Target="slide3.xml"/></Relationships>
</file>

<file path=ppt/slides/_rels/slide28.xml.rels><?xml version="1.0" encoding="UTF-8" standalone="yes"?>
<Relationships xmlns="http://schemas.openxmlformats.org/package/2006/relationships"><Relationship Id="rId2" Type="http://schemas.openxmlformats.org/officeDocument/2006/relationships/image" Target="../media/image-28-1.png"/><Relationship Id="rId3" Type="http://schemas.openxmlformats.org/officeDocument/2006/relationships/slideLayout" Target="../slideLayouts/slideLayout4.xml"/><Relationship Id="rId4" Type="http://schemas.openxmlformats.org/officeDocument/2006/relationships/notesSlide" Target="../notesSlides/notesSlide28.xml"/><Relationship Id="rId5" Type="http://schemas.openxmlformats.org/officeDocument/2006/relationships/slide" Target="slide3.xml"/></Relationships>
</file>

<file path=ppt/slides/_rels/slide29.xml.rels><?xml version="1.0" encoding="UTF-8" standalone="yes"?>
<Relationships xmlns="http://schemas.openxmlformats.org/package/2006/relationships"><Relationship Id="rId2" Type="http://schemas.openxmlformats.org/officeDocument/2006/relationships/image" Target="../media/image-29-1.png"/><Relationship Id="rId3" Type="http://schemas.openxmlformats.org/officeDocument/2006/relationships/slideLayout" Target="../slideLayouts/slideLayout4.xml"/><Relationship Id="rId4" Type="http://schemas.openxmlformats.org/officeDocument/2006/relationships/notesSlide" Target="../notesSlides/notesSlide29.xml"/><Relationship Id="rId5" Type="http://schemas.openxmlformats.org/officeDocument/2006/relationships/slide" Target="slide3.xml"/></Relationships>
</file>

<file path=ppt/slides/_rels/slide30.xml.rels><?xml version="1.0" encoding="UTF-8" standalone="yes"?>
<Relationships xmlns="http://schemas.openxmlformats.org/package/2006/relationships"><Relationship Id="rId2" Type="http://schemas.openxmlformats.org/officeDocument/2006/relationships/image" Target="../media/image-30-1.png"/><Relationship Id="rId3" Type="http://schemas.openxmlformats.org/officeDocument/2006/relationships/slideLayout" Target="../slideLayouts/slideLayout4.xml"/><Relationship Id="rId4" Type="http://schemas.openxmlformats.org/officeDocument/2006/relationships/notesSlide" Target="../notesSlides/notesSlide30.xml"/><Relationship Id="rId5" Type="http://schemas.openxmlformats.org/officeDocument/2006/relationships/slide" Target="slide3.xml"/></Relationships>
</file>

<file path=ppt/slides/_rels/slide31.xml.rels><?xml version="1.0" encoding="UTF-8" standalone="yes"?>
<Relationships xmlns="http://schemas.openxmlformats.org/package/2006/relationships"><Relationship Id="rId2" Type="http://schemas.openxmlformats.org/officeDocument/2006/relationships/image" Target="../media/image-31-1.png"/><Relationship Id="rId3" Type="http://schemas.openxmlformats.org/officeDocument/2006/relationships/slideLayout" Target="../slideLayouts/slideLayout4.xml"/><Relationship Id="rId4" Type="http://schemas.openxmlformats.org/officeDocument/2006/relationships/notesSlide" Target="../notesSlides/notesSlide31.xml"/><Relationship Id="rId5" Type="http://schemas.openxmlformats.org/officeDocument/2006/relationships/slide" Target="slide3.xml"/></Relationships>
</file>

<file path=ppt/slides/_rels/slide32.xml.rels><?xml version="1.0" encoding="UTF-8" standalone="yes"?>
<Relationships xmlns="http://schemas.openxmlformats.org/package/2006/relationships"><Relationship Id="rId2" Type="http://schemas.openxmlformats.org/officeDocument/2006/relationships/image" Target="../media/image-32-1.png"/><Relationship Id="rId3" Type="http://schemas.openxmlformats.org/officeDocument/2006/relationships/image" Target="../media/image-32-2.png"/><Relationship Id="rId4" Type="http://schemas.openxmlformats.org/officeDocument/2006/relationships/image" Target="../media/image-32-3.png"/><Relationship Id="rId5" Type="http://schemas.openxmlformats.org/officeDocument/2006/relationships/slideLayout" Target="../slideLayouts/slideLayout4.xml"/><Relationship Id="rId6" Type="http://schemas.openxmlformats.org/officeDocument/2006/relationships/notesSlide" Target="../notesSlides/notesSlide32.xml"/><Relationship Id="rId7" Type="http://schemas.openxmlformats.org/officeDocument/2006/relationships/slide" Target="slide3.xml"/></Relationships>
</file>

<file path=ppt/slides/_rels/slide33.xml.rels><?xml version="1.0" encoding="UTF-8" standalone="yes"?>
<Relationships xmlns="http://schemas.openxmlformats.org/package/2006/relationships"><Relationship Id="rId2" Type="http://schemas.openxmlformats.org/officeDocument/2006/relationships/image" Target="../media/image-33-1.png"/><Relationship Id="rId3" Type="http://schemas.openxmlformats.org/officeDocument/2006/relationships/image" Target="../media/image-33-2.png"/><Relationship Id="rId4" Type="http://schemas.openxmlformats.org/officeDocument/2006/relationships/slideLayout" Target="../slideLayouts/slideLayout4.xml"/><Relationship Id="rId5" Type="http://schemas.openxmlformats.org/officeDocument/2006/relationships/notesSlide" Target="../notesSlides/notesSlide33.xml"/><Relationship Id="rId6" Type="http://schemas.openxmlformats.org/officeDocument/2006/relationships/slide" Target="slide3.xml"/></Relationships>
</file>

<file path=ppt/slides/_rels/slide34.xml.rels><?xml version="1.0" encoding="UTF-8" standalone="yes"?>
<Relationships xmlns="http://schemas.openxmlformats.org/package/2006/relationships"><Relationship Id="rId2" Type="http://schemas.openxmlformats.org/officeDocument/2006/relationships/image" Target="../media/image-34-1.png"/><Relationship Id="rId3" Type="http://schemas.openxmlformats.org/officeDocument/2006/relationships/slideLayout" Target="../slideLayouts/slideLayout4.xml"/><Relationship Id="rId4" Type="http://schemas.openxmlformats.org/officeDocument/2006/relationships/notesSlide" Target="../notesSlides/notesSlide34.xml"/><Relationship Id="rId5" Type="http://schemas.openxmlformats.org/officeDocument/2006/relationships/slide" Target="slide3.xml"/></Relationships>
</file>

<file path=ppt/slides/_rels/slide35.xml.rels><?xml version="1.0" encoding="UTF-8" standalone="yes"?>
<Relationships xmlns="http://schemas.openxmlformats.org/package/2006/relationships"><Relationship Id="rId2" Type="http://schemas.openxmlformats.org/officeDocument/2006/relationships/image" Target="../media/image-35-1.png"/><Relationship Id="rId3" Type="http://schemas.openxmlformats.org/officeDocument/2006/relationships/slideLayout" Target="../slideLayouts/slideLayout4.xml"/><Relationship Id="rId4" Type="http://schemas.openxmlformats.org/officeDocument/2006/relationships/notesSlide" Target="../notesSlides/notesSlide35.xml"/><Relationship Id="rId5" Type="http://schemas.openxmlformats.org/officeDocument/2006/relationships/slide" Target="slide3.xml"/></Relationships>
</file>

<file path=ppt/slides/_rels/slide36.xml.rels><?xml version="1.0" encoding="UTF-8" standalone="yes"?>
<Relationships xmlns="http://schemas.openxmlformats.org/package/2006/relationships"><Relationship Id="rId2" Type="http://schemas.openxmlformats.org/officeDocument/2006/relationships/image" Target="../media/image-36-1.png"/><Relationship Id="rId3" Type="http://schemas.openxmlformats.org/officeDocument/2006/relationships/image" Target="../media/image-36-2.png"/><Relationship Id="rId4" Type="http://schemas.openxmlformats.org/officeDocument/2006/relationships/slideLayout" Target="../slideLayouts/slideLayout4.xml"/><Relationship Id="rId5" Type="http://schemas.openxmlformats.org/officeDocument/2006/relationships/notesSlide" Target="../notesSlides/notesSlide36.xml"/><Relationship Id="rId6" Type="http://schemas.openxmlformats.org/officeDocument/2006/relationships/slide" Target="slide3.xml"/></Relationships>
</file>

<file path=ppt/slides/_rels/slide37.xml.rels><?xml version="1.0" encoding="UTF-8" standalone="yes"?>
<Relationships xmlns="http://schemas.openxmlformats.org/package/2006/relationships"><Relationship Id="rId2" Type="http://schemas.openxmlformats.org/officeDocument/2006/relationships/image" Target="../media/image-37-1.png"/><Relationship Id="rId3" Type="http://schemas.openxmlformats.org/officeDocument/2006/relationships/slideLayout" Target="../slideLayouts/slideLayout4.xml"/><Relationship Id="rId4" Type="http://schemas.openxmlformats.org/officeDocument/2006/relationships/notesSlide" Target="../notesSlides/notesSlide37.xml"/><Relationship Id="rId5" Type="http://schemas.openxmlformats.org/officeDocument/2006/relationships/slide" Target="slide3.xml"/></Relationships>
</file>

<file path=ppt/slides/_rels/slide38.xml.rels><?xml version="1.0" encoding="UTF-8" standalone="yes"?>
<Relationships xmlns="http://schemas.openxmlformats.org/package/2006/relationships"><Relationship Id="rId2" Type="http://schemas.openxmlformats.org/officeDocument/2006/relationships/image" Target="../media/image-38-1.png"/><Relationship Id="rId3" Type="http://schemas.openxmlformats.org/officeDocument/2006/relationships/slideLayout" Target="../slideLayouts/slideLayout4.xml"/><Relationship Id="rId4" Type="http://schemas.openxmlformats.org/officeDocument/2006/relationships/notesSlide" Target="../notesSlides/notesSlide38.xml"/><Relationship Id="rId5" Type="http://schemas.openxmlformats.org/officeDocument/2006/relationships/slide" Target="slide3.xml"/></Relationships>
</file>

<file path=ppt/slides/_rels/slide39.xml.rels><?xml version="1.0" encoding="UTF-8" standalone="yes"?>
<Relationships xmlns="http://schemas.openxmlformats.org/package/2006/relationships"><Relationship Id="rId2" Type="http://schemas.openxmlformats.org/officeDocument/2006/relationships/image" Target="../media/image-39-1.png"/><Relationship Id="rId3" Type="http://schemas.openxmlformats.org/officeDocument/2006/relationships/slideLayout" Target="../slideLayouts/slideLayout4.xml"/><Relationship Id="rId4" Type="http://schemas.openxmlformats.org/officeDocument/2006/relationships/notesSlide" Target="../notesSlides/notesSlide39.xml"/><Relationship Id="rId5" Type="http://schemas.openxmlformats.org/officeDocument/2006/relationships/slide" Target="slide3.xml"/></Relationships>
</file>

<file path=ppt/slides/_rels/slide40.xml.rels><?xml version="1.0" encoding="UTF-8" standalone="yes"?>
<Relationships xmlns="http://schemas.openxmlformats.org/package/2006/relationships"><Relationship Id="rId2" Type="http://schemas.openxmlformats.org/officeDocument/2006/relationships/image" Target="../media/image-40-1.png"/><Relationship Id="rId3" Type="http://schemas.openxmlformats.org/officeDocument/2006/relationships/image" Target="../media/image-40-2.png"/><Relationship Id="rId4" Type="http://schemas.openxmlformats.org/officeDocument/2006/relationships/slideLayout" Target="../slideLayouts/slideLayout4.xml"/><Relationship Id="rId5" Type="http://schemas.openxmlformats.org/officeDocument/2006/relationships/notesSlide" Target="../notesSlides/notesSlide40.xml"/><Relationship Id="rId6" Type="http://schemas.openxmlformats.org/officeDocument/2006/relationships/slide" Target="slide3.xml"/></Relationships>
</file>

<file path=ppt/slides/_rels/slide41.xml.rels><?xml version="1.0" encoding="UTF-8" standalone="yes"?>
<Relationships xmlns="http://schemas.openxmlformats.org/package/2006/relationships"><Relationship Id="rId2" Type="http://schemas.openxmlformats.org/officeDocument/2006/relationships/image" Target="../media/image-41-1.png"/><Relationship Id="rId3" Type="http://schemas.openxmlformats.org/officeDocument/2006/relationships/image" Target="../media/image-41-2.png"/><Relationship Id="rId4" Type="http://schemas.openxmlformats.org/officeDocument/2006/relationships/image" Target="../media/image-41-3.png"/><Relationship Id="rId5" Type="http://schemas.openxmlformats.org/officeDocument/2006/relationships/slideLayout" Target="../slideLayouts/slideLayout4.xml"/><Relationship Id="rId6" Type="http://schemas.openxmlformats.org/officeDocument/2006/relationships/notesSlide" Target="../notesSlides/notesSlide41.xml"/><Relationship Id="rId7" Type="http://schemas.openxmlformats.org/officeDocument/2006/relationships/slide" Target="slide3.xml"/></Relationships>
</file>

<file path=ppt/slides/_rels/slide42.xml.rels><?xml version="1.0" encoding="UTF-8" standalone="yes"?>
<Relationships xmlns="http://schemas.openxmlformats.org/package/2006/relationships"><Relationship Id="rId2" Type="http://schemas.openxmlformats.org/officeDocument/2006/relationships/image" Target="../media/image-42-1.png"/><Relationship Id="rId3" Type="http://schemas.openxmlformats.org/officeDocument/2006/relationships/image" Target="../media/image-42-2.png"/><Relationship Id="rId4" Type="http://schemas.openxmlformats.org/officeDocument/2006/relationships/slideLayout" Target="../slideLayouts/slideLayout4.xml"/><Relationship Id="rId5" Type="http://schemas.openxmlformats.org/officeDocument/2006/relationships/notesSlide" Target="../notesSlides/notesSlide42.xml"/><Relationship Id="rId6" Type="http://schemas.openxmlformats.org/officeDocument/2006/relationships/slide" Target="slide3.xml"/></Relationships>
</file>

<file path=ppt/slides/_rels/slide43.xml.rels><?xml version="1.0" encoding="UTF-8" standalone="yes"?>
<Relationships xmlns="http://schemas.openxmlformats.org/package/2006/relationships"><Relationship Id="rId2" Type="http://schemas.openxmlformats.org/officeDocument/2006/relationships/image" Target="../media/image-43-1.png"/><Relationship Id="rId3" Type="http://schemas.openxmlformats.org/officeDocument/2006/relationships/slideLayout" Target="../slideLayouts/slideLayout4.xml"/><Relationship Id="rId4" Type="http://schemas.openxmlformats.org/officeDocument/2006/relationships/notesSlide" Target="../notesSlides/notesSlide43.xml"/><Relationship Id="rId5" Type="http://schemas.openxmlformats.org/officeDocument/2006/relationships/slide" Target="slide3.xml"/></Relationships>
</file>

<file path=ppt/slides/_rels/slide44.xml.rels><?xml version="1.0" encoding="UTF-8" standalone="yes"?>
<Relationships xmlns="http://schemas.openxmlformats.org/package/2006/relationships"><Relationship Id="rId2" Type="http://schemas.openxmlformats.org/officeDocument/2006/relationships/image" Target="../media/image-44-1.png"/><Relationship Id="rId3" Type="http://schemas.openxmlformats.org/officeDocument/2006/relationships/slideLayout" Target="../slideLayouts/slideLayout4.xml"/><Relationship Id="rId4" Type="http://schemas.openxmlformats.org/officeDocument/2006/relationships/notesSlide" Target="../notesSlides/notesSlide44.xml"/><Relationship Id="rId5" Type="http://schemas.openxmlformats.org/officeDocument/2006/relationships/slide" Target="slide3.xml"/></Relationships>
</file>

<file path=ppt/slides/_rels/slide45.xml.rels><?xml version="1.0" encoding="UTF-8" standalone="yes"?>
<Relationships xmlns="http://schemas.openxmlformats.org/package/2006/relationships"><Relationship Id="rId2" Type="http://schemas.openxmlformats.org/officeDocument/2006/relationships/image" Target="../media/image-45-1.png"/><Relationship Id="rId3" Type="http://schemas.openxmlformats.org/officeDocument/2006/relationships/image" Target="../media/image-45-2.png"/><Relationship Id="rId4" Type="http://schemas.openxmlformats.org/officeDocument/2006/relationships/slideLayout" Target="../slideLayouts/slideLayout4.xml"/><Relationship Id="rId5" Type="http://schemas.openxmlformats.org/officeDocument/2006/relationships/notesSlide" Target="../notesSlides/notesSlide45.xml"/><Relationship Id="rId6" Type="http://schemas.openxmlformats.org/officeDocument/2006/relationships/slide" Target="slide3.xml"/></Relationships>
</file>

<file path=ppt/slides/_rels/slide46.xml.rels><?xml version="1.0" encoding="UTF-8" standalone="yes"?>
<Relationships xmlns="http://schemas.openxmlformats.org/package/2006/relationships"><Relationship Id="rId2" Type="http://schemas.openxmlformats.org/officeDocument/2006/relationships/image" Target="../media/image-46-1.png"/><Relationship Id="rId3" Type="http://schemas.openxmlformats.org/officeDocument/2006/relationships/slideLayout" Target="../slideLayouts/slideLayout4.xml"/><Relationship Id="rId4" Type="http://schemas.openxmlformats.org/officeDocument/2006/relationships/notesSlide" Target="../notesSlides/notesSlide46.xml"/><Relationship Id="rId5" Type="http://schemas.openxmlformats.org/officeDocument/2006/relationships/slide" Target="slide3.xml"/></Relationships>
</file>

<file path=ppt/slides/_rels/slide47.xml.rels><?xml version="1.0" encoding="UTF-8" standalone="yes"?>
<Relationships xmlns="http://schemas.openxmlformats.org/package/2006/relationships"><Relationship Id="rId2" Type="http://schemas.openxmlformats.org/officeDocument/2006/relationships/image" Target="../media/image-47-1.png"/><Relationship Id="rId3" Type="http://schemas.openxmlformats.org/officeDocument/2006/relationships/slideLayout" Target="../slideLayouts/slideLayout4.xml"/><Relationship Id="rId4" Type="http://schemas.openxmlformats.org/officeDocument/2006/relationships/notesSlide" Target="../notesSlides/notesSlide47.xml"/><Relationship Id="rId5" Type="http://schemas.openxmlformats.org/officeDocument/2006/relationships/slide" Target="slide3.xml"/></Relationships>
</file>

<file path=ppt/slides/_rels/slide48.xml.rels><?xml version="1.0" encoding="UTF-8" standalone="yes"?>
<Relationships xmlns="http://schemas.openxmlformats.org/package/2006/relationships"><Relationship Id="rId2" Type="http://schemas.openxmlformats.org/officeDocument/2006/relationships/image" Target="../media/image-48-1.png"/><Relationship Id="rId3" Type="http://schemas.openxmlformats.org/officeDocument/2006/relationships/slideLayout" Target="../slideLayouts/slideLayout4.xml"/><Relationship Id="rId4" Type="http://schemas.openxmlformats.org/officeDocument/2006/relationships/notesSlide" Target="../notesSlides/notesSlide48.xml"/><Relationship Id="rId5" Type="http://schemas.openxmlformats.org/officeDocument/2006/relationships/slide" Target="slide3.xml"/></Relationships>
</file>

<file path=ppt/slides/_rels/slide49.xml.rels><?xml version="1.0" encoding="UTF-8" standalone="yes"?>
<Relationships xmlns="http://schemas.openxmlformats.org/package/2006/relationships"><Relationship Id="rId2" Type="http://schemas.openxmlformats.org/officeDocument/2006/relationships/image" Target="../media/image-49-1.png"/><Relationship Id="rId3" Type="http://schemas.openxmlformats.org/officeDocument/2006/relationships/image" Target="../media/image-49-2.png"/><Relationship Id="rId4" Type="http://schemas.openxmlformats.org/officeDocument/2006/relationships/slideLayout" Target="../slideLayouts/slideLayout4.xml"/><Relationship Id="rId5" Type="http://schemas.openxmlformats.org/officeDocument/2006/relationships/notesSlide" Target="../notesSlides/notesSlide49.xml"/><Relationship Id="rId6" Type="http://schemas.openxmlformats.org/officeDocument/2006/relationships/slide" Target="slide3.xml"/></Relationships>
</file>

<file path=ppt/slides/_rels/slide50.xml.rels><?xml version="1.0" encoding="UTF-8" standalone="yes"?>
<Relationships xmlns="http://schemas.openxmlformats.org/package/2006/relationships"><Relationship Id="rId2" Type="http://schemas.openxmlformats.org/officeDocument/2006/relationships/image" Target="../media/image-50-1.png"/><Relationship Id="rId3" Type="http://schemas.openxmlformats.org/officeDocument/2006/relationships/image" Target="../media/image-50-2.png"/><Relationship Id="rId4" Type="http://schemas.openxmlformats.org/officeDocument/2006/relationships/image" Target="../media/image-50-3.png"/><Relationship Id="rId5" Type="http://schemas.openxmlformats.org/officeDocument/2006/relationships/slideLayout" Target="../slideLayouts/slideLayout4.xml"/><Relationship Id="rId6" Type="http://schemas.openxmlformats.org/officeDocument/2006/relationships/notesSlide" Target="../notesSlides/notesSlide50.xml"/><Relationship Id="rId7" Type="http://schemas.openxmlformats.org/officeDocument/2006/relationships/slide" Target="slide3.xml"/></Relationships>
</file>

<file path=ppt/slides/_rels/slide51.xml.rels><?xml version="1.0" encoding="UTF-8" standalone="yes"?>
<Relationships xmlns="http://schemas.openxmlformats.org/package/2006/relationships"><Relationship Id="rId2" Type="http://schemas.openxmlformats.org/officeDocument/2006/relationships/image" Target="../media/image-51-1.png"/><Relationship Id="rId3" Type="http://schemas.openxmlformats.org/officeDocument/2006/relationships/image" Target="../media/image-51-2.png"/><Relationship Id="rId4" Type="http://schemas.openxmlformats.org/officeDocument/2006/relationships/slideLayout" Target="../slideLayouts/slideLayout4.xml"/><Relationship Id="rId5" Type="http://schemas.openxmlformats.org/officeDocument/2006/relationships/notesSlide" Target="../notesSlides/notesSlide51.xml"/><Relationship Id="rId6" Type="http://schemas.openxmlformats.org/officeDocument/2006/relationships/slide" Target="slide3.xml"/></Relationships>
</file>

<file path=ppt/slides/_rels/slide52.xml.rels><?xml version="1.0" encoding="UTF-8" standalone="yes"?>
<Relationships xmlns="http://schemas.openxmlformats.org/package/2006/relationships"><Relationship Id="rId2" Type="http://schemas.openxmlformats.org/officeDocument/2006/relationships/image" Target="../media/image-52-1.png"/><Relationship Id="rId3" Type="http://schemas.openxmlformats.org/officeDocument/2006/relationships/slideLayout" Target="../slideLayouts/slideLayout4.xml"/><Relationship Id="rId4" Type="http://schemas.openxmlformats.org/officeDocument/2006/relationships/notesSlide" Target="../notesSlides/notesSlide52.xml"/><Relationship Id="rId5" Type="http://schemas.openxmlformats.org/officeDocument/2006/relationships/slide" Target="slide3.xml"/></Relationships>
</file>

<file path=ppt/slides/_rels/slide53.xml.rels><?xml version="1.0" encoding="UTF-8" standalone="yes"?>
<Relationships xmlns="http://schemas.openxmlformats.org/package/2006/relationships"><Relationship Id="rId2" Type="http://schemas.openxmlformats.org/officeDocument/2006/relationships/image" Target="../media/image-53-1.png"/><Relationship Id="rId3" Type="http://schemas.openxmlformats.org/officeDocument/2006/relationships/slideLayout" Target="../slideLayouts/slideLayout4.xml"/><Relationship Id="rId4" Type="http://schemas.openxmlformats.org/officeDocument/2006/relationships/notesSlide" Target="../notesSlides/notesSlide53.xml"/><Relationship Id="rId5" Type="http://schemas.openxmlformats.org/officeDocument/2006/relationships/slide" Target="slide3.xml"/></Relationships>
</file>

<file path=ppt/slides/_rels/slide54.xml.rels><?xml version="1.0" encoding="UTF-8" standalone="yes"?>
<Relationships xmlns="http://schemas.openxmlformats.org/package/2006/relationships"><Relationship Id="rId2" Type="http://schemas.openxmlformats.org/officeDocument/2006/relationships/image" Target="../media/image-54-1.png"/><Relationship Id="rId3" Type="http://schemas.openxmlformats.org/officeDocument/2006/relationships/image" Target="../media/image-54-2.png"/><Relationship Id="rId4" Type="http://schemas.openxmlformats.org/officeDocument/2006/relationships/slideLayout" Target="../slideLayouts/slideLayout4.xml"/><Relationship Id="rId5" Type="http://schemas.openxmlformats.org/officeDocument/2006/relationships/notesSlide" Target="../notesSlides/notesSlide54.xml"/><Relationship Id="rId6" Type="http://schemas.openxmlformats.org/officeDocument/2006/relationships/slide" Target="slide3.xml"/></Relationships>
</file>

<file path=ppt/slides/_rels/slide55.xml.rels><?xml version="1.0" encoding="UTF-8" standalone="yes"?>
<Relationships xmlns="http://schemas.openxmlformats.org/package/2006/relationships"><Relationship Id="rId2" Type="http://schemas.openxmlformats.org/officeDocument/2006/relationships/image" Target="../media/image-55-1.png"/><Relationship Id="rId3" Type="http://schemas.openxmlformats.org/officeDocument/2006/relationships/slideLayout" Target="../slideLayouts/slideLayout4.xml"/><Relationship Id="rId4" Type="http://schemas.openxmlformats.org/officeDocument/2006/relationships/notesSlide" Target="../notesSlides/notesSlide55.xml"/><Relationship Id="rId5" Type="http://schemas.openxmlformats.org/officeDocument/2006/relationships/slide" Target="slide3.xml"/></Relationships>
</file>

<file path=ppt/slides/_rels/slide56.xml.rels><?xml version="1.0" encoding="UTF-8" standalone="yes"?>
<Relationships xmlns="http://schemas.openxmlformats.org/package/2006/relationships"><Relationship Id="rId2" Type="http://schemas.openxmlformats.org/officeDocument/2006/relationships/image" Target="../media/image-56-1.png"/><Relationship Id="rId3" Type="http://schemas.openxmlformats.org/officeDocument/2006/relationships/slideLayout" Target="../slideLayouts/slideLayout4.xml"/><Relationship Id="rId4" Type="http://schemas.openxmlformats.org/officeDocument/2006/relationships/notesSlide" Target="../notesSlides/notesSlide56.xml"/><Relationship Id="rId5" Type="http://schemas.openxmlformats.org/officeDocument/2006/relationships/slide" Target="slide3.xml"/></Relationships>
</file>

<file path=ppt/slides/_rels/slide57.xml.rels><?xml version="1.0" encoding="UTF-8" standalone="yes"?>
<Relationships xmlns="http://schemas.openxmlformats.org/package/2006/relationships"><Relationship Id="rId2" Type="http://schemas.openxmlformats.org/officeDocument/2006/relationships/image" Target="../media/image-57-1.png"/><Relationship Id="rId3" Type="http://schemas.openxmlformats.org/officeDocument/2006/relationships/slideLayout" Target="../slideLayouts/slideLayout4.xml"/><Relationship Id="rId4" Type="http://schemas.openxmlformats.org/officeDocument/2006/relationships/notesSlide" Target="../notesSlides/notesSlide57.xml"/><Relationship Id="rId5" Type="http://schemas.openxmlformats.org/officeDocument/2006/relationships/slide" Target="slide3.xml"/></Relationships>
</file>

<file path=ppt/slides/_rels/slide58.xml.rels><?xml version="1.0" encoding="UTF-8" standalone="yes"?>
<Relationships xmlns="http://schemas.openxmlformats.org/package/2006/relationships"><Relationship Id="rId2" Type="http://schemas.openxmlformats.org/officeDocument/2006/relationships/image" Target="../media/image-58-1.png"/><Relationship Id="rId3" Type="http://schemas.openxmlformats.org/officeDocument/2006/relationships/image" Target="../media/image-58-2.png"/><Relationship Id="rId4" Type="http://schemas.openxmlformats.org/officeDocument/2006/relationships/slideLayout" Target="../slideLayouts/slideLayout4.xml"/><Relationship Id="rId5" Type="http://schemas.openxmlformats.org/officeDocument/2006/relationships/notesSlide" Target="../notesSlides/notesSlide58.xml"/><Relationship Id="rId6" Type="http://schemas.openxmlformats.org/officeDocument/2006/relationships/slide" Target="slide3.xml"/></Relationships>
</file>

<file path=ppt/slides/_rels/slide59.xml.rels><?xml version="1.0" encoding="UTF-8" standalone="yes"?>
<Relationships xmlns="http://schemas.openxmlformats.org/package/2006/relationships"><Relationship Id="rId2" Type="http://schemas.openxmlformats.org/officeDocument/2006/relationships/image" Target="../media/image-59-1.png"/><Relationship Id="rId3" Type="http://schemas.openxmlformats.org/officeDocument/2006/relationships/image" Target="../media/image-59-2.png"/><Relationship Id="rId4" Type="http://schemas.openxmlformats.org/officeDocument/2006/relationships/image" Target="../media/image-59-3.png"/><Relationship Id="rId5" Type="http://schemas.openxmlformats.org/officeDocument/2006/relationships/slideLayout" Target="../slideLayouts/slideLayout4.xml"/><Relationship Id="rId6" Type="http://schemas.openxmlformats.org/officeDocument/2006/relationships/notesSlide" Target="../notesSlides/notesSlide59.xml"/><Relationship Id="rId7" Type="http://schemas.openxmlformats.org/officeDocument/2006/relationships/slide" Target="slide3.xml"/></Relationships>
</file>

<file path=ppt/slides/_rels/slide60.xml.rels><?xml version="1.0" encoding="UTF-8" standalone="yes"?>
<Relationships xmlns="http://schemas.openxmlformats.org/package/2006/relationships"><Relationship Id="rId2" Type="http://schemas.openxmlformats.org/officeDocument/2006/relationships/image" Target="../media/image-60-1.png"/><Relationship Id="rId3" Type="http://schemas.openxmlformats.org/officeDocument/2006/relationships/image" Target="../media/image-60-2.png"/><Relationship Id="rId4" Type="http://schemas.openxmlformats.org/officeDocument/2006/relationships/slideLayout" Target="../slideLayouts/slideLayout4.xml"/><Relationship Id="rId5" Type="http://schemas.openxmlformats.org/officeDocument/2006/relationships/notesSlide" Target="../notesSlides/notesSlide60.xml"/><Relationship Id="rId6" Type="http://schemas.openxmlformats.org/officeDocument/2006/relationships/slide" Target="slide3.xml"/></Relationships>
</file>

<file path=ppt/slides/_rels/slide61.xml.rels><?xml version="1.0" encoding="UTF-8" standalone="yes"?>
<Relationships xmlns="http://schemas.openxmlformats.org/package/2006/relationships"><Relationship Id="rId2" Type="http://schemas.openxmlformats.org/officeDocument/2006/relationships/image" Target="../media/image-61-1.png"/><Relationship Id="rId3" Type="http://schemas.openxmlformats.org/officeDocument/2006/relationships/slideLayout" Target="../slideLayouts/slideLayout4.xml"/><Relationship Id="rId4" Type="http://schemas.openxmlformats.org/officeDocument/2006/relationships/notesSlide" Target="../notesSlides/notesSlide61.xml"/><Relationship Id="rId5" Type="http://schemas.openxmlformats.org/officeDocument/2006/relationships/slide" Target="slide3.xml"/></Relationships>
</file>

<file path=ppt/slides/_rels/slide62.xml.rels><?xml version="1.0" encoding="UTF-8" standalone="yes"?>
<Relationships xmlns="http://schemas.openxmlformats.org/package/2006/relationships"><Relationship Id="rId2" Type="http://schemas.openxmlformats.org/officeDocument/2006/relationships/image" Target="../media/image-62-1.png"/><Relationship Id="rId3" Type="http://schemas.openxmlformats.org/officeDocument/2006/relationships/image" Target="../media/image-62-2.png"/><Relationship Id="rId4" Type="http://schemas.openxmlformats.org/officeDocument/2006/relationships/slideLayout" Target="../slideLayouts/slideLayout4.xml"/><Relationship Id="rId5" Type="http://schemas.openxmlformats.org/officeDocument/2006/relationships/notesSlide" Target="../notesSlides/notesSlide62.xml"/><Relationship Id="rId6" Type="http://schemas.openxmlformats.org/officeDocument/2006/relationships/slide" Target="slide3.xml"/></Relationships>
</file>

<file path=ppt/slides/_rels/slide63.xml.rels><?xml version="1.0" encoding="UTF-8" standalone="yes"?>
<Relationships xmlns="http://schemas.openxmlformats.org/package/2006/relationships"><Relationship Id="rId2" Type="http://schemas.openxmlformats.org/officeDocument/2006/relationships/image" Target="../media/image-63-1.png"/><Relationship Id="rId3" Type="http://schemas.openxmlformats.org/officeDocument/2006/relationships/slideLayout" Target="../slideLayouts/slideLayout4.xml"/><Relationship Id="rId4" Type="http://schemas.openxmlformats.org/officeDocument/2006/relationships/notesSlide" Target="../notesSlides/notesSlide63.xml"/><Relationship Id="rId5" Type="http://schemas.openxmlformats.org/officeDocument/2006/relationships/slide" Target="slide3.xml"/></Relationships>
</file>

<file path=ppt/slides/_rels/slide64.xml.rels><?xml version="1.0" encoding="UTF-8" standalone="yes"?>
<Relationships xmlns="http://schemas.openxmlformats.org/package/2006/relationships"><Relationship Id="rId2" Type="http://schemas.openxmlformats.org/officeDocument/2006/relationships/image" Target="../media/image-64-1.png"/><Relationship Id="rId3" Type="http://schemas.openxmlformats.org/officeDocument/2006/relationships/slideLayout" Target="../slideLayouts/slideLayout4.xml"/><Relationship Id="rId4" Type="http://schemas.openxmlformats.org/officeDocument/2006/relationships/notesSlide" Target="../notesSlides/notesSlide64.xml"/><Relationship Id="rId5" Type="http://schemas.openxmlformats.org/officeDocument/2006/relationships/slide" Target="slide3.xml"/></Relationships>
</file>

<file path=ppt/slides/_rels/slide65.xml.rels><?xml version="1.0" encoding="UTF-8" standalone="yes"?>
<Relationships xmlns="http://schemas.openxmlformats.org/package/2006/relationships"><Relationship Id="rId2" Type="http://schemas.openxmlformats.org/officeDocument/2006/relationships/image" Target="../media/image-65-1.png"/><Relationship Id="rId3" Type="http://schemas.openxmlformats.org/officeDocument/2006/relationships/slideLayout" Target="../slideLayouts/slideLayout4.xml"/><Relationship Id="rId4" Type="http://schemas.openxmlformats.org/officeDocument/2006/relationships/notesSlide" Target="../notesSlides/notesSlide65.xml"/><Relationship Id="rId5" Type="http://schemas.openxmlformats.org/officeDocument/2006/relationships/slide" Target="slide3.xml"/></Relationships>
</file>

<file path=ppt/slides/_rels/slide66.xml.rels><?xml version="1.0" encoding="UTF-8" standalone="yes"?>
<Relationships xmlns="http://schemas.openxmlformats.org/package/2006/relationships"><Relationship Id="rId2" Type="http://schemas.openxmlformats.org/officeDocument/2006/relationships/image" Target="../media/image-66-1.png"/><Relationship Id="rId3" Type="http://schemas.openxmlformats.org/officeDocument/2006/relationships/image" Target="../media/image-66-2.png"/><Relationship Id="rId4" Type="http://schemas.openxmlformats.org/officeDocument/2006/relationships/slideLayout" Target="../slideLayouts/slideLayout4.xml"/><Relationship Id="rId5" Type="http://schemas.openxmlformats.org/officeDocument/2006/relationships/notesSlide" Target="../notesSlides/notesSlide66.xml"/><Relationship Id="rId6" Type="http://schemas.openxmlformats.org/officeDocument/2006/relationships/slide" Target="slide3.xml"/></Relationships>
</file>

<file path=ppt/slides/_rels/slide67.xml.rels><?xml version="1.0" encoding="UTF-8" standalone="yes"?>
<Relationships xmlns="http://schemas.openxmlformats.org/package/2006/relationships"><Relationship Id="rId2" Type="http://schemas.openxmlformats.org/officeDocument/2006/relationships/image" Target="../media/image-67-1.png"/><Relationship Id="rId3" Type="http://schemas.openxmlformats.org/officeDocument/2006/relationships/image" Target="../media/image-67-2.png"/><Relationship Id="rId4" Type="http://schemas.openxmlformats.org/officeDocument/2006/relationships/image" Target="../media/image-67-3.png"/><Relationship Id="rId5" Type="http://schemas.openxmlformats.org/officeDocument/2006/relationships/slideLayout" Target="../slideLayouts/slideLayout4.xml"/><Relationship Id="rId6" Type="http://schemas.openxmlformats.org/officeDocument/2006/relationships/notesSlide" Target="../notesSlides/notesSlide67.xml"/><Relationship Id="rId7" Type="http://schemas.openxmlformats.org/officeDocument/2006/relationships/slide" Target="slide3.xml"/></Relationships>
</file>

<file path=ppt/slides/_rels/slide68.xml.rels><?xml version="1.0" encoding="UTF-8" standalone="yes"?>
<Relationships xmlns="http://schemas.openxmlformats.org/package/2006/relationships"><Relationship Id="rId3" Type="http://schemas.openxmlformats.org/officeDocument/2006/relationships/image" Target="../media/image-68-1.png"/><Relationship Id="rId4" Type="http://schemas.openxmlformats.org/officeDocument/2006/relationships/image" Target="../media/image-68-2.png"/><Relationship Id="rId5" Type="http://schemas.openxmlformats.org/officeDocument/2006/relationships/slideLayout" Target="../slideLayouts/slideLayout4.xml"/><Relationship Id="rId6" Type="http://schemas.openxmlformats.org/officeDocument/2006/relationships/notesSlide" Target="../notesSlides/notesSlide68.xml"/><Relationship Id="rId7" Type="http://schemas.openxmlformats.org/officeDocument/2006/relationships/slide" Target="slide3.xml"/><Relationship Id="rId8" Type="http://schemas.openxmlformats.org/officeDocument/2006/relationships/slide" Target="slide5.xml"/></Relationships>
</file>

<file path=ppt/slides/_rels/slide69.xml.rels><?xml version="1.0" encoding="UTF-8" standalone="yes"?>
<Relationships xmlns="http://schemas.openxmlformats.org/package/2006/relationships"><Relationship Id="rId2" Type="http://schemas.openxmlformats.org/officeDocument/2006/relationships/image" Target="../media/image-69-1.png"/><Relationship Id="rId3" Type="http://schemas.openxmlformats.org/officeDocument/2006/relationships/slideLayout" Target="../slideLayouts/slideLayout4.xml"/><Relationship Id="rId4" Type="http://schemas.openxmlformats.org/officeDocument/2006/relationships/notesSlide" Target="../notesSlides/notesSlide69.xml"/><Relationship Id="rId5" Type="http://schemas.openxmlformats.org/officeDocument/2006/relationships/slide" Target="slide3.xml"/></Relationships>
</file>

<file path=ppt/slides/_rels/slide70.xml.rels><?xml version="1.0" encoding="UTF-8" standalone="yes"?>
<Relationships xmlns="http://schemas.openxmlformats.org/package/2006/relationships"><Relationship Id="rId2" Type="http://schemas.openxmlformats.org/officeDocument/2006/relationships/image" Target="../media/image-70-1.png"/><Relationship Id="rId3" Type="http://schemas.openxmlformats.org/officeDocument/2006/relationships/slideLayout" Target="../slideLayouts/slideLayout4.xml"/><Relationship Id="rId4" Type="http://schemas.openxmlformats.org/officeDocument/2006/relationships/notesSlide" Target="../notesSlides/notesSlide70.xml"/><Relationship Id="rId5" Type="http://schemas.openxmlformats.org/officeDocument/2006/relationships/slide" Target="slide3.xml"/></Relationships>
</file>

<file path=ppt/slides/_rels/slide71.xml.rels><?xml version="1.0" encoding="UTF-8" standalone="yes"?>
<Relationships xmlns="http://schemas.openxmlformats.org/package/2006/relationships"><Relationship Id="rId2" Type="http://schemas.openxmlformats.org/officeDocument/2006/relationships/image" Target="../media/image-71-1.png"/><Relationship Id="rId3" Type="http://schemas.openxmlformats.org/officeDocument/2006/relationships/image" Target="../media/image-71-2.png"/><Relationship Id="rId4" Type="http://schemas.openxmlformats.org/officeDocument/2006/relationships/slideLayout" Target="../slideLayouts/slideLayout4.xml"/><Relationship Id="rId5" Type="http://schemas.openxmlformats.org/officeDocument/2006/relationships/notesSlide" Target="../notesSlides/notesSlide71.xml"/><Relationship Id="rId6" Type="http://schemas.openxmlformats.org/officeDocument/2006/relationships/slide" Target="slide3.xml"/></Relationships>
</file>

<file path=ppt/slides/_rels/slide72.xml.rels><?xml version="1.0" encoding="UTF-8" standalone="yes"?>
<Relationships xmlns="http://schemas.openxmlformats.org/package/2006/relationships"><Relationship Id="rId2" Type="http://schemas.openxmlformats.org/officeDocument/2006/relationships/image" Target="../media/image-72-1.png"/><Relationship Id="rId3" Type="http://schemas.openxmlformats.org/officeDocument/2006/relationships/slideLayout" Target="../slideLayouts/slideLayout4.xml"/><Relationship Id="rId4" Type="http://schemas.openxmlformats.org/officeDocument/2006/relationships/notesSlide" Target="../notesSlides/notesSlide72.xml"/><Relationship Id="rId5" Type="http://schemas.openxmlformats.org/officeDocument/2006/relationships/slide" Target="slide3.xml"/></Relationships>
</file>

<file path=ppt/slides/_rels/slide73.xml.rels><?xml version="1.0" encoding="UTF-8" standalone="yes"?>
<Relationships xmlns="http://schemas.openxmlformats.org/package/2006/relationships"><Relationship Id="rId2" Type="http://schemas.openxmlformats.org/officeDocument/2006/relationships/image" Target="../media/image-73-1.png"/><Relationship Id="rId3" Type="http://schemas.openxmlformats.org/officeDocument/2006/relationships/slideLayout" Target="../slideLayouts/slideLayout4.xml"/><Relationship Id="rId4" Type="http://schemas.openxmlformats.org/officeDocument/2006/relationships/notesSlide" Target="../notesSlides/notesSlide73.xml"/><Relationship Id="rId5" Type="http://schemas.openxmlformats.org/officeDocument/2006/relationships/slide" Target="slide3.xml"/></Relationships>
</file>

<file path=ppt/slides/_rels/slide74.xml.rels><?xml version="1.0" encoding="UTF-8" standalone="yes"?>
<Relationships xmlns="http://schemas.openxmlformats.org/package/2006/relationships"><Relationship Id="rId2" Type="http://schemas.openxmlformats.org/officeDocument/2006/relationships/image" Target="../media/image-74-1.png"/><Relationship Id="rId3" Type="http://schemas.openxmlformats.org/officeDocument/2006/relationships/slideLayout" Target="../slideLayouts/slideLayout4.xml"/><Relationship Id="rId4" Type="http://schemas.openxmlformats.org/officeDocument/2006/relationships/notesSlide" Target="../notesSlides/notesSlide74.xml"/><Relationship Id="rId5" Type="http://schemas.openxmlformats.org/officeDocument/2006/relationships/slide" Target="slide3.xml"/></Relationships>
</file>

<file path=ppt/slides/_rels/slide75.xml.rels><?xml version="1.0" encoding="UTF-8" standalone="yes"?>
<Relationships xmlns="http://schemas.openxmlformats.org/package/2006/relationships"><Relationship Id="rId2" Type="http://schemas.openxmlformats.org/officeDocument/2006/relationships/image" Target="../media/image-75-1.png"/><Relationship Id="rId3" Type="http://schemas.openxmlformats.org/officeDocument/2006/relationships/image" Target="../media/image-75-2.png"/><Relationship Id="rId4" Type="http://schemas.openxmlformats.org/officeDocument/2006/relationships/slideLayout" Target="../slideLayouts/slideLayout4.xml"/><Relationship Id="rId5" Type="http://schemas.openxmlformats.org/officeDocument/2006/relationships/notesSlide" Target="../notesSlides/notesSlide75.xml"/><Relationship Id="rId6" Type="http://schemas.openxmlformats.org/officeDocument/2006/relationships/slide" Target="slide3.xml"/></Relationships>
</file>

<file path=ppt/slides/_rels/slide76.xml.rels><?xml version="1.0" encoding="UTF-8" standalone="yes"?>
<Relationships xmlns="http://schemas.openxmlformats.org/package/2006/relationships"><Relationship Id="rId2" Type="http://schemas.openxmlformats.org/officeDocument/2006/relationships/image" Target="../media/image-76-1.png"/><Relationship Id="rId3" Type="http://schemas.openxmlformats.org/officeDocument/2006/relationships/image" Target="../media/image-76-2.png"/><Relationship Id="rId4" Type="http://schemas.openxmlformats.org/officeDocument/2006/relationships/image" Target="../media/image-76-3.png"/><Relationship Id="rId5" Type="http://schemas.openxmlformats.org/officeDocument/2006/relationships/slideLayout" Target="../slideLayouts/slideLayout4.xml"/><Relationship Id="rId6" Type="http://schemas.openxmlformats.org/officeDocument/2006/relationships/notesSlide" Target="../notesSlides/notesSlide76.xml"/><Relationship Id="rId7" Type="http://schemas.openxmlformats.org/officeDocument/2006/relationships/slide" Target="slide3.xml"/></Relationships>
</file>

<file path=ppt/slides/_rels/slide77.xml.rels><?xml version="1.0" encoding="UTF-8" standalone="yes"?>
<Relationships xmlns="http://schemas.openxmlformats.org/package/2006/relationships"><Relationship Id="rId2" Type="http://schemas.openxmlformats.org/officeDocument/2006/relationships/image" Target="../media/image-77-1.png"/><Relationship Id="rId3" Type="http://schemas.openxmlformats.org/officeDocument/2006/relationships/image" Target="../media/image-77-2.png"/><Relationship Id="rId4" Type="http://schemas.openxmlformats.org/officeDocument/2006/relationships/slideLayout" Target="../slideLayouts/slideLayout4.xml"/><Relationship Id="rId5" Type="http://schemas.openxmlformats.org/officeDocument/2006/relationships/notesSlide" Target="../notesSlides/notesSlide77.xml"/><Relationship Id="rId6" Type="http://schemas.openxmlformats.org/officeDocument/2006/relationships/slide" Target="slide3.xml"/></Relationships>
</file>

<file path=ppt/slides/_rels/slide78.xml.rels><?xml version="1.0" encoding="UTF-8" standalone="yes"?>
<Relationships xmlns="http://schemas.openxmlformats.org/package/2006/relationships"><Relationship Id="rId2" Type="http://schemas.openxmlformats.org/officeDocument/2006/relationships/image" Target="../media/image-78-1.png"/><Relationship Id="rId3" Type="http://schemas.openxmlformats.org/officeDocument/2006/relationships/slideLayout" Target="../slideLayouts/slideLayout4.xml"/><Relationship Id="rId4" Type="http://schemas.openxmlformats.org/officeDocument/2006/relationships/notesSlide" Target="../notesSlides/notesSlide78.xml"/><Relationship Id="rId5" Type="http://schemas.openxmlformats.org/officeDocument/2006/relationships/slide" Target="slide3.xml"/></Relationships>
</file>

<file path=ppt/slides/_rels/slide79.xml.rels><?xml version="1.0" encoding="UTF-8" standalone="yes"?>
<Relationships xmlns="http://schemas.openxmlformats.org/package/2006/relationships"><Relationship Id="rId2" Type="http://schemas.openxmlformats.org/officeDocument/2006/relationships/image" Target="../media/image-79-1.png"/><Relationship Id="rId3" Type="http://schemas.openxmlformats.org/officeDocument/2006/relationships/slideLayout" Target="../slideLayouts/slideLayout4.xml"/><Relationship Id="rId4" Type="http://schemas.openxmlformats.org/officeDocument/2006/relationships/notesSlide" Target="../notesSlides/notesSlide79.xml"/><Relationship Id="rId5" Type="http://schemas.openxmlformats.org/officeDocument/2006/relationships/slide" Target="slide3.xml"/></Relationships>
</file>

<file path=ppt/slides/_rels/slide80.xml.rels><?xml version="1.0" encoding="UTF-8" standalone="yes"?>
<Relationships xmlns="http://schemas.openxmlformats.org/package/2006/relationships"><Relationship Id="rId2" Type="http://schemas.openxmlformats.org/officeDocument/2006/relationships/image" Target="../media/image-80-1.png"/><Relationship Id="rId3" Type="http://schemas.openxmlformats.org/officeDocument/2006/relationships/image" Target="../media/image-80-2.png"/><Relationship Id="rId4" Type="http://schemas.openxmlformats.org/officeDocument/2006/relationships/slideLayout" Target="../slideLayouts/slideLayout4.xml"/><Relationship Id="rId5" Type="http://schemas.openxmlformats.org/officeDocument/2006/relationships/notesSlide" Target="../notesSlides/notesSlide80.xml"/><Relationship Id="rId6" Type="http://schemas.openxmlformats.org/officeDocument/2006/relationships/slide" Target="slide3.xml"/></Relationships>
</file>

<file path=ppt/slides/_rels/slide81.xml.rels><?xml version="1.0" encoding="UTF-8" standalone="yes"?>
<Relationships xmlns="http://schemas.openxmlformats.org/package/2006/relationships"><Relationship Id="rId2" Type="http://schemas.openxmlformats.org/officeDocument/2006/relationships/image" Target="../media/image-81-1.png"/><Relationship Id="rId3" Type="http://schemas.openxmlformats.org/officeDocument/2006/relationships/slideLayout" Target="../slideLayouts/slideLayout4.xml"/><Relationship Id="rId4" Type="http://schemas.openxmlformats.org/officeDocument/2006/relationships/notesSlide" Target="../notesSlides/notesSlide81.xml"/><Relationship Id="rId5" Type="http://schemas.openxmlformats.org/officeDocument/2006/relationships/slide" Target="slide3.xml"/></Relationships>
</file>

<file path=ppt/slides/_rels/slide82.xml.rels><?xml version="1.0" encoding="UTF-8" standalone="yes"?>
<Relationships xmlns="http://schemas.openxmlformats.org/package/2006/relationships"><Relationship Id="rId2" Type="http://schemas.openxmlformats.org/officeDocument/2006/relationships/image" Target="../media/image-82-1.png"/><Relationship Id="rId3" Type="http://schemas.openxmlformats.org/officeDocument/2006/relationships/slideLayout" Target="../slideLayouts/slideLayout4.xml"/><Relationship Id="rId4" Type="http://schemas.openxmlformats.org/officeDocument/2006/relationships/notesSlide" Target="../notesSlides/notesSlide82.xml"/><Relationship Id="rId5" Type="http://schemas.openxmlformats.org/officeDocument/2006/relationships/slide" Target="slide3.xml"/></Relationships>
</file>

<file path=ppt/slides/_rels/slide83.xml.rels><?xml version="1.0" encoding="UTF-8" standalone="yes"?>
<Relationships xmlns="http://schemas.openxmlformats.org/package/2006/relationships"><Relationship Id="rId2" Type="http://schemas.openxmlformats.org/officeDocument/2006/relationships/image" Target="../media/image-83-1.png"/><Relationship Id="rId3" Type="http://schemas.openxmlformats.org/officeDocument/2006/relationships/slideLayout" Target="../slideLayouts/slideLayout4.xml"/><Relationship Id="rId4" Type="http://schemas.openxmlformats.org/officeDocument/2006/relationships/notesSlide" Target="../notesSlides/notesSlide83.xml"/><Relationship Id="rId5" Type="http://schemas.openxmlformats.org/officeDocument/2006/relationships/slide" Target="slide3.xml"/></Relationships>
</file>

<file path=ppt/slides/_rels/slide84.xml.rels><?xml version="1.0" encoding="UTF-8" standalone="yes"?>
<Relationships xmlns="http://schemas.openxmlformats.org/package/2006/relationships"><Relationship Id="rId2" Type="http://schemas.openxmlformats.org/officeDocument/2006/relationships/image" Target="../media/image-84-1.png"/><Relationship Id="rId3" Type="http://schemas.openxmlformats.org/officeDocument/2006/relationships/image" Target="../media/image-84-2.png"/><Relationship Id="rId4" Type="http://schemas.openxmlformats.org/officeDocument/2006/relationships/slideLayout" Target="../slideLayouts/slideLayout4.xml"/><Relationship Id="rId5" Type="http://schemas.openxmlformats.org/officeDocument/2006/relationships/notesSlide" Target="../notesSlides/notesSlide84.xml"/><Relationship Id="rId6" Type="http://schemas.openxmlformats.org/officeDocument/2006/relationships/slide" Target="slide3.xml"/></Relationships>
</file>

<file path=ppt/slides/_rels/slide85.xml.rels><?xml version="1.0" encoding="UTF-8" standalone="yes"?>
<Relationships xmlns="http://schemas.openxmlformats.org/package/2006/relationships"><Relationship Id="rId2" Type="http://schemas.openxmlformats.org/officeDocument/2006/relationships/image" Target="../media/image-85-1.png"/><Relationship Id="rId3" Type="http://schemas.openxmlformats.org/officeDocument/2006/relationships/image" Target="../media/image-85-2.png"/><Relationship Id="rId4" Type="http://schemas.openxmlformats.org/officeDocument/2006/relationships/image" Target="../media/image-85-3.png"/><Relationship Id="rId5" Type="http://schemas.openxmlformats.org/officeDocument/2006/relationships/slideLayout" Target="../slideLayouts/slideLayout4.xml"/><Relationship Id="rId6" Type="http://schemas.openxmlformats.org/officeDocument/2006/relationships/notesSlide" Target="../notesSlides/notesSlide85.xml"/><Relationship Id="rId7" Type="http://schemas.openxmlformats.org/officeDocument/2006/relationships/slide" Target="slide3.xml"/></Relationships>
</file>

<file path=ppt/slides/_rels/slide86.xml.rels><?xml version="1.0" encoding="UTF-8" standalone="yes"?>
<Relationships xmlns="http://schemas.openxmlformats.org/package/2006/relationships"><Relationship Id="rId2" Type="http://schemas.openxmlformats.org/officeDocument/2006/relationships/image" Target="../media/image-86-1.png"/><Relationship Id="rId3" Type="http://schemas.openxmlformats.org/officeDocument/2006/relationships/image" Target="../media/image-86-2.png"/><Relationship Id="rId4" Type="http://schemas.openxmlformats.org/officeDocument/2006/relationships/slideLayout" Target="../slideLayouts/slideLayout4.xml"/><Relationship Id="rId5" Type="http://schemas.openxmlformats.org/officeDocument/2006/relationships/notesSlide" Target="../notesSlides/notesSlide86.xml"/><Relationship Id="rId6" Type="http://schemas.openxmlformats.org/officeDocument/2006/relationships/slide" Target="slide3.xml"/></Relationships>
</file>

<file path=ppt/slides/_rels/slide87.xml.rels><?xml version="1.0" encoding="UTF-8" standalone="yes"?>
<Relationships xmlns="http://schemas.openxmlformats.org/package/2006/relationships"><Relationship Id="rId2" Type="http://schemas.openxmlformats.org/officeDocument/2006/relationships/image" Target="../media/image-87-1.png"/><Relationship Id="rId3" Type="http://schemas.openxmlformats.org/officeDocument/2006/relationships/slideLayout" Target="../slideLayouts/slideLayout4.xml"/><Relationship Id="rId4" Type="http://schemas.openxmlformats.org/officeDocument/2006/relationships/notesSlide" Target="../notesSlides/notesSlide87.xml"/><Relationship Id="rId5" Type="http://schemas.openxmlformats.org/officeDocument/2006/relationships/slide" Target="slide3.xml"/></Relationships>
</file>

<file path=ppt/slides/_rels/slide88.xml.rels><?xml version="1.0" encoding="UTF-8" standalone="yes"?>
<Relationships xmlns="http://schemas.openxmlformats.org/package/2006/relationships"><Relationship Id="rId2" Type="http://schemas.openxmlformats.org/officeDocument/2006/relationships/image" Target="../media/image-88-1.png"/><Relationship Id="rId3" Type="http://schemas.openxmlformats.org/officeDocument/2006/relationships/image" Target="../media/image-88-2.png"/><Relationship Id="rId4" Type="http://schemas.openxmlformats.org/officeDocument/2006/relationships/slideLayout" Target="../slideLayouts/slideLayout4.xml"/><Relationship Id="rId5" Type="http://schemas.openxmlformats.org/officeDocument/2006/relationships/notesSlide" Target="../notesSlides/notesSlide88.xml"/><Relationship Id="rId6" Type="http://schemas.openxmlformats.org/officeDocument/2006/relationships/slide" Target="slide3.xml"/></Relationships>
</file>

<file path=ppt/slides/_rels/slide89.xml.rels><?xml version="1.0" encoding="UTF-8" standalone="yes"?>
<Relationships xmlns="http://schemas.openxmlformats.org/package/2006/relationships"><Relationship Id="rId2" Type="http://schemas.openxmlformats.org/officeDocument/2006/relationships/image" Target="../media/image-89-1.png"/><Relationship Id="rId3" Type="http://schemas.openxmlformats.org/officeDocument/2006/relationships/slideLayout" Target="../slideLayouts/slideLayout4.xml"/><Relationship Id="rId4" Type="http://schemas.openxmlformats.org/officeDocument/2006/relationships/notesSlide" Target="../notesSlides/notesSlide89.xml"/><Relationship Id="rId5" Type="http://schemas.openxmlformats.org/officeDocument/2006/relationships/slide" Target="slide3.xml"/></Relationships>
</file>

<file path=ppt/slides/_rels/slide90.xml.rels><?xml version="1.0" encoding="UTF-8" standalone="yes"?>
<Relationships xmlns="http://schemas.openxmlformats.org/package/2006/relationships"><Relationship Id="rId2" Type="http://schemas.openxmlformats.org/officeDocument/2006/relationships/image" Target="../media/image-90-1.png"/><Relationship Id="rId3" Type="http://schemas.openxmlformats.org/officeDocument/2006/relationships/slideLayout" Target="../slideLayouts/slideLayout4.xml"/><Relationship Id="rId4" Type="http://schemas.openxmlformats.org/officeDocument/2006/relationships/notesSlide" Target="../notesSlides/notesSlide90.xml"/><Relationship Id="rId5" Type="http://schemas.openxmlformats.org/officeDocument/2006/relationships/slide" Target="slide3.xml"/></Relationships>
</file>

<file path=ppt/slides/_rels/slide91.xml.rels><?xml version="1.0" encoding="UTF-8" standalone="yes"?>
<Relationships xmlns="http://schemas.openxmlformats.org/package/2006/relationships"><Relationship Id="rId2" Type="http://schemas.openxmlformats.org/officeDocument/2006/relationships/image" Target="../media/image-91-1.png"/><Relationship Id="rId3" Type="http://schemas.openxmlformats.org/officeDocument/2006/relationships/slideLayout" Target="../slideLayouts/slideLayout4.xml"/><Relationship Id="rId4" Type="http://schemas.openxmlformats.org/officeDocument/2006/relationships/notesSlide" Target="../notesSlides/notesSlide91.xml"/><Relationship Id="rId5" Type="http://schemas.openxmlformats.org/officeDocument/2006/relationships/slide" Target="slide3.xml"/></Relationships>
</file>

<file path=ppt/slides/_rels/slide92.xml.rels><?xml version="1.0" encoding="UTF-8" standalone="yes"?>
<Relationships xmlns="http://schemas.openxmlformats.org/package/2006/relationships"><Relationship Id="rId2" Type="http://schemas.openxmlformats.org/officeDocument/2006/relationships/image" Target="../media/image-92-1.png"/><Relationship Id="rId3" Type="http://schemas.openxmlformats.org/officeDocument/2006/relationships/image" Target="../media/image-92-2.png"/><Relationship Id="rId4" Type="http://schemas.openxmlformats.org/officeDocument/2006/relationships/slideLayout" Target="../slideLayouts/slideLayout4.xml"/><Relationship Id="rId5" Type="http://schemas.openxmlformats.org/officeDocument/2006/relationships/notesSlide" Target="../notesSlides/notesSlide92.xml"/><Relationship Id="rId6" Type="http://schemas.openxmlformats.org/officeDocument/2006/relationships/slide" Target="slide3.xml"/></Relationships>
</file>

<file path=ppt/slides/_rels/slide93.xml.rels><?xml version="1.0" encoding="UTF-8" standalone="yes"?>
<Relationships xmlns="http://schemas.openxmlformats.org/package/2006/relationships"><Relationship Id="rId2" Type="http://schemas.openxmlformats.org/officeDocument/2006/relationships/image" Target="../media/image-93-1.png"/><Relationship Id="rId3" Type="http://schemas.openxmlformats.org/officeDocument/2006/relationships/image" Target="../media/image-93-2.png"/><Relationship Id="rId4" Type="http://schemas.openxmlformats.org/officeDocument/2006/relationships/image" Target="../media/image-93-3.png"/><Relationship Id="rId5" Type="http://schemas.openxmlformats.org/officeDocument/2006/relationships/slideLayout" Target="../slideLayouts/slideLayout4.xml"/><Relationship Id="rId6" Type="http://schemas.openxmlformats.org/officeDocument/2006/relationships/notesSlide" Target="../notesSlides/notesSlide93.xml"/><Relationship Id="rId7" Type="http://schemas.openxmlformats.org/officeDocument/2006/relationships/slide" Target="slide3.xml"/></Relationships>
</file>

<file path=ppt/slides/_rels/slide94.xml.rels><?xml version="1.0" encoding="UTF-8" standalone="yes"?>
<Relationships xmlns="http://schemas.openxmlformats.org/package/2006/relationships"><Relationship Id="rId2" Type="http://schemas.openxmlformats.org/officeDocument/2006/relationships/image" Target="../media/image-94-1.png"/><Relationship Id="rId3" Type="http://schemas.openxmlformats.org/officeDocument/2006/relationships/image" Target="../media/image-94-2.png"/><Relationship Id="rId4" Type="http://schemas.openxmlformats.org/officeDocument/2006/relationships/slideLayout" Target="../slideLayouts/slideLayout4.xml"/><Relationship Id="rId5" Type="http://schemas.openxmlformats.org/officeDocument/2006/relationships/notesSlide" Target="../notesSlides/notesSlide94.xml"/><Relationship Id="rId6" Type="http://schemas.openxmlformats.org/officeDocument/2006/relationships/slide" Target="slide3.xml"/></Relationships>
</file>

<file path=ppt/slides/_rels/slide95.xml.rels><?xml version="1.0" encoding="UTF-8" standalone="yes"?>
<Relationships xmlns="http://schemas.openxmlformats.org/package/2006/relationships"><Relationship Id="rId2" Type="http://schemas.openxmlformats.org/officeDocument/2006/relationships/image" Target="../media/image-95-1.png"/><Relationship Id="rId3" Type="http://schemas.openxmlformats.org/officeDocument/2006/relationships/slideLayout" Target="../slideLayouts/slideLayout4.xml"/><Relationship Id="rId4" Type="http://schemas.openxmlformats.org/officeDocument/2006/relationships/notesSlide" Target="../notesSlides/notesSlide95.xml"/><Relationship Id="rId5" Type="http://schemas.openxmlformats.org/officeDocument/2006/relationships/slide" Target="slide3.xml"/></Relationships>
</file>

<file path=ppt/slides/_rels/slide96.xml.rels><?xml version="1.0" encoding="UTF-8" standalone="yes"?>
<Relationships xmlns="http://schemas.openxmlformats.org/package/2006/relationships"><Relationship Id="rId2" Type="http://schemas.openxmlformats.org/officeDocument/2006/relationships/image" Target="../media/image-96-1.png"/><Relationship Id="rId3" Type="http://schemas.openxmlformats.org/officeDocument/2006/relationships/slideLayout" Target="../slideLayouts/slideLayout4.xml"/><Relationship Id="rId4" Type="http://schemas.openxmlformats.org/officeDocument/2006/relationships/notesSlide" Target="../notesSlides/notesSlide96.xml"/><Relationship Id="rId5" Type="http://schemas.openxmlformats.org/officeDocument/2006/relationships/slide" Target="slide3.xml"/></Relationships>
</file>

<file path=ppt/slides/_rels/slide97.xml.rels><?xml version="1.0" encoding="UTF-8" standalone="yes"?>
<Relationships xmlns="http://schemas.openxmlformats.org/package/2006/relationships"><Relationship Id="rId2" Type="http://schemas.openxmlformats.org/officeDocument/2006/relationships/image" Target="../media/image-97-1.png"/><Relationship Id="rId3" Type="http://schemas.openxmlformats.org/officeDocument/2006/relationships/image" Target="../media/image-97-2.png"/><Relationship Id="rId4" Type="http://schemas.openxmlformats.org/officeDocument/2006/relationships/slideLayout" Target="../slideLayouts/slideLayout4.xml"/><Relationship Id="rId5" Type="http://schemas.openxmlformats.org/officeDocument/2006/relationships/notesSlide" Target="../notesSlides/notesSlide97.xml"/><Relationship Id="rId6" Type="http://schemas.openxmlformats.org/officeDocument/2006/relationships/slide" Target="slide3.xml"/></Relationships>
</file>

<file path=ppt/slides/_rels/slide98.xml.rels><?xml version="1.0" encoding="UTF-8" standalone="yes"?>
<Relationships xmlns="http://schemas.openxmlformats.org/package/2006/relationships"><Relationship Id="rId2" Type="http://schemas.openxmlformats.org/officeDocument/2006/relationships/image" Target="../media/image-98-1.png"/><Relationship Id="rId3" Type="http://schemas.openxmlformats.org/officeDocument/2006/relationships/slideLayout" Target="../slideLayouts/slideLayout4.xml"/><Relationship Id="rId4" Type="http://schemas.openxmlformats.org/officeDocument/2006/relationships/notesSlide" Target="../notesSlides/notesSlide98.xml"/><Relationship Id="rId5" Type="http://schemas.openxmlformats.org/officeDocument/2006/relationships/slide" Target="slide3.xml"/></Relationships>
</file>

<file path=ppt/slides/_rels/slide99.xml.rels><?xml version="1.0" encoding="UTF-8" standalone="yes"?>
<Relationships xmlns="http://schemas.openxmlformats.org/package/2006/relationships"><Relationship Id="rId2" Type="http://schemas.openxmlformats.org/officeDocument/2006/relationships/image" Target="../media/image-99-1.png"/><Relationship Id="rId3" Type="http://schemas.openxmlformats.org/officeDocument/2006/relationships/slideLayout" Target="../slideLayouts/slideLayout4.xml"/><Relationship Id="rId4" Type="http://schemas.openxmlformats.org/officeDocument/2006/relationships/notesSlide" Target="../notesSlides/notesSlide99.xml"/><Relationship Id="rId5" Type="http://schemas.openxmlformats.org/officeDocument/2006/relationships/slide" Target="slide3.xml"/></Relationships>
</file>

<file path=ppt/slides/_rels/slide100.xml.rels><?xml version="1.0" encoding="UTF-8" standalone="yes"?>
<Relationships xmlns="http://schemas.openxmlformats.org/package/2006/relationships"><Relationship Id="rId2" Type="http://schemas.openxmlformats.org/officeDocument/2006/relationships/image" Target="../media/image-100-1.png"/><Relationship Id="rId3" Type="http://schemas.openxmlformats.org/officeDocument/2006/relationships/slideLayout" Target="../slideLayouts/slideLayout4.xml"/><Relationship Id="rId4" Type="http://schemas.openxmlformats.org/officeDocument/2006/relationships/notesSlide" Target="../notesSlides/notesSlide100.xml"/><Relationship Id="rId5" Type="http://schemas.openxmlformats.org/officeDocument/2006/relationships/slide" Target="slide3.xml"/></Relationships>
</file>

<file path=ppt/slides/_rels/slide101.xml.rels><?xml version="1.0" encoding="UTF-8" standalone="yes"?>
<Relationships xmlns="http://schemas.openxmlformats.org/package/2006/relationships"><Relationship Id="rId2" Type="http://schemas.openxmlformats.org/officeDocument/2006/relationships/image" Target="../media/image-101-1.png"/><Relationship Id="rId3" Type="http://schemas.openxmlformats.org/officeDocument/2006/relationships/image" Target="../media/image-101-2.png"/><Relationship Id="rId4" Type="http://schemas.openxmlformats.org/officeDocument/2006/relationships/slideLayout" Target="../slideLayouts/slideLayout4.xml"/><Relationship Id="rId5" Type="http://schemas.openxmlformats.org/officeDocument/2006/relationships/notesSlide" Target="../notesSlides/notesSlide101.xml"/><Relationship Id="rId6" Type="http://schemas.openxmlformats.org/officeDocument/2006/relationships/slide" Target="slide3.xml"/></Relationships>
</file>

<file path=ppt/slides/_rels/slide102.xml.rels><?xml version="1.0" encoding="UTF-8" standalone="yes"?>
<Relationships xmlns="http://schemas.openxmlformats.org/package/2006/relationships"><Relationship Id="rId2" Type="http://schemas.openxmlformats.org/officeDocument/2006/relationships/image" Target="../media/image-102-1.png"/><Relationship Id="rId3" Type="http://schemas.openxmlformats.org/officeDocument/2006/relationships/image" Target="../media/image-102-2.png"/><Relationship Id="rId4" Type="http://schemas.openxmlformats.org/officeDocument/2006/relationships/image" Target="../media/image-102-3.png"/><Relationship Id="rId5" Type="http://schemas.openxmlformats.org/officeDocument/2006/relationships/slideLayout" Target="../slideLayouts/slideLayout4.xml"/><Relationship Id="rId6" Type="http://schemas.openxmlformats.org/officeDocument/2006/relationships/notesSlide" Target="../notesSlides/notesSlide102.xml"/><Relationship Id="rId7" Type="http://schemas.openxmlformats.org/officeDocument/2006/relationships/slide" Target="slide3.xml"/></Relationships>
</file>

<file path=ppt/slides/_rels/slide103.xml.rels><?xml version="1.0" encoding="UTF-8" standalone="yes"?>
<Relationships xmlns="http://schemas.openxmlformats.org/package/2006/relationships"><Relationship Id="rId2" Type="http://schemas.openxmlformats.org/officeDocument/2006/relationships/image" Target="../media/image-103-1.png"/><Relationship Id="rId3" Type="http://schemas.openxmlformats.org/officeDocument/2006/relationships/image" Target="../media/image-103-2.png"/><Relationship Id="rId4" Type="http://schemas.openxmlformats.org/officeDocument/2006/relationships/image" Target="../media/image-103-3.png"/><Relationship Id="rId5" Type="http://schemas.openxmlformats.org/officeDocument/2006/relationships/image" Target="../media/image-103-4.png"/><Relationship Id="rId6" Type="http://schemas.openxmlformats.org/officeDocument/2006/relationships/slideLayout" Target="../slideLayouts/slideLayout3.xml"/><Relationship Id="rId7" Type="http://schemas.openxmlformats.org/officeDocument/2006/relationships/notesSlide" Target="../notesSlides/notesSlide103.xml"/><Relationship Id="rId8" Type="http://schemas.openxmlformats.org/officeDocument/2006/relationships/slide" Target="slide4.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04.xml"/><Relationship Id="rId4" Type="http://schemas.openxmlformats.org/officeDocument/2006/relationships/slide" Target="slide4.xml"/></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05.xml"/><Relationship Id="rId4" Type="http://schemas.openxmlformats.org/officeDocument/2006/relationships/slide" Target="slide4.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06.xml"/><Relationship Id="rId4" Type="http://schemas.openxmlformats.org/officeDocument/2006/relationships/slide" Target="slide4.xml"/></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07.xml"/><Relationship Id="rId4" Type="http://schemas.openxmlformats.org/officeDocument/2006/relationships/slide" Target="slide4.xml"/></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08.xml"/><Relationship Id="rId4" Type="http://schemas.openxmlformats.org/officeDocument/2006/relationships/slide" Target="slide4.xml"/></Relationships>
</file>

<file path=ppt/slides/_rels/slide109.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09.xml"/><Relationship Id="rId4" Type="http://schemas.openxmlformats.org/officeDocument/2006/relationships/slide" Target="slide4.xml"/></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10.xml"/><Relationship Id="rId4" Type="http://schemas.openxmlformats.org/officeDocument/2006/relationships/slide" Target="slide4.xml"/></Relationships>
</file>

<file path=ppt/slides/_rels/slide111.xml.rels><?xml version="1.0" encoding="UTF-8" standalone="yes"?>
<Relationships xmlns="http://schemas.openxmlformats.org/package/2006/relationships"><Relationship Id="rId1" Type="http://schemas.openxmlformats.org/officeDocument/2006/relationships/image" Target="../media/image-111-1.png"/><Relationship Id="rId2" Type="http://schemas.openxmlformats.org/officeDocument/2006/relationships/slideLayout" Target="../slideLayouts/slideLayout3.xml"/><Relationship Id="rId3"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image" Target="../media/image-112-1.jpeg"/><Relationship Id="rId3" Type="http://schemas.openxmlformats.org/officeDocument/2006/relationships/slideLayout" Target="../slideLayouts/slideLayout5.xml"/><Relationship Id="rId4" Type="http://schemas.openxmlformats.org/officeDocument/2006/relationships/notesSlide" Target="../notesSlides/notesSlide112.xml"/><Relationship Id="rId5"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lIns="0" tIns="0" rIns="0" bIns="0" rtlCol="0"/>
          <a:lstStyle/>
          <a:p>
            <a:pPr indent="0" marL="0">
              <a:buNone/>
            </a:pPr>
            <a:r>
              <a:rPr lang="en-US" sz="1400" b="1" spc="300" kern="0" dirty="0">
                <a:solidFill>
                  <a:schemeClr val="accent6"/>
                </a:solidFill>
              </a:rPr>
              <a:t>TUESDAY, 11/03/26  ·  MEDIUM SIZE</a:t>
            </a: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lIns="0" tIns="0" rIns="0" bIns="0" rtlCol="0" anchor="t"/>
          <a:lstStyle/>
          <a:p>
            <a:pPr algn="l" indent="0" marL="0">
              <a:buNone/>
            </a:pPr>
            <a:r>
              <a:rPr lang="en-US" sz="4800" b="1" dirty="0">
                <a:solidFill>
                  <a:schemeClr val="bg1"/>
                </a:solidFill>
                <a:latin typeface="Cambria" pitchFamily="34" charset="0"/>
                <a:ea typeface="Cambria" pitchFamily="34" charset="-122"/>
                <a:cs typeface="Cambria" pitchFamily="34" charset="-120"/>
              </a:rPr>
              <a:t>Daily Bible Study Review</a:t>
            </a: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lIns="0" tIns="0" rIns="0" bIns="0" rtlCol="0" anchor="t"/>
          <a:lstStyle/>
          <a:p>
            <a:pPr indent="0" marL="0">
              <a:buNone/>
            </a:pPr>
            <a:r>
              <a:rPr lang="en-US" sz="1800" dirty="0">
                <a:solidFill>
                  <a:schemeClr val="accent5"/>
                </a:solidFill>
              </a:rPr>
              <a:t>Bible Companion (BC) &amp; Daily Chapter Bible (DCB) reading plans</a:t>
            </a:r>
            <a:endParaRPr lang="en-US" sz="1800" dirty="0"/>
          </a:p>
        </p:txBody>
      </p:sp>
      <p:pic>
        <p:nvPicPr>
          <p:cNvPr id="5" name="hero-logo" descr="Memorize The Bible logo">    </p:cNvPr>
          <p:cNvPicPr>
            <a:picLocks noChangeAspect="1"/>
          </p:cNvPicPr>
          <p:nvPr/>
        </p:nvPicPr>
        <p:blipFill>
          <a:blip r:embed="rId1"/>
          <a:stretch>
            <a:fillRect/>
          </a:stretch>
        </p:blipFill>
        <p:spPr>
          <a:xfrm>
            <a:off x="8351215" y="685800"/>
            <a:ext cx="3291840" cy="4937760"/>
          </a:xfrm>
          <a:prstGeom prst="rect">
            <a:avLst/>
          </a:prstGeom>
          <a:effectLst>
            <a:outerShdw sx="100000" sy="100000" kx="0" ky="0" algn="bl" rotWithShape="0" blurRad="127000" dist="50800" dir="5400000">
              <a:srgbClr val="000000">
                <a:alpha val="35000"/>
              </a:srgbClr>
            </a:outerShdw>
          </a:effectLst>
        </p:spPr>
      </p:pic>
      <p:sp>
        <p:nvSpPr>
          <p:cNvPr id="6" name="stat-0"/>
          <p:cNvSpPr txBox="1"/>
          <p:nvPr/>
        </p:nvSpPr>
        <p:spPr>
          <a:xfrm>
            <a:off x="54864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11</a:t>
            </a:r>
            <a:endParaRPr lang="en-US" sz="4400" dirty="0"/>
          </a:p>
        </p:txBody>
      </p:sp>
      <p:sp>
        <p:nvSpPr>
          <p:cNvPr id="7" name="stat-label-0"/>
          <p:cNvSpPr txBox="1"/>
          <p:nvPr/>
        </p:nvSpPr>
        <p:spPr>
          <a:xfrm>
            <a:off x="54864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chapters</a:t>
            </a:r>
            <a:endParaRPr lang="en-US" sz="1300" dirty="0"/>
          </a:p>
        </p:txBody>
      </p:sp>
      <p:sp>
        <p:nvSpPr>
          <p:cNvPr id="8" name="stat-1"/>
          <p:cNvSpPr txBox="1"/>
          <p:nvPr/>
        </p:nvSpPr>
        <p:spPr>
          <a:xfrm>
            <a:off x="292608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3</a:t>
            </a:r>
            <a:endParaRPr lang="en-US" sz="4400" dirty="0"/>
          </a:p>
        </p:txBody>
      </p:sp>
      <p:sp>
        <p:nvSpPr>
          <p:cNvPr id="9" name="stat-label-1"/>
          <p:cNvSpPr txBox="1"/>
          <p:nvPr/>
        </p:nvSpPr>
        <p:spPr>
          <a:xfrm>
            <a:off x="292608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Bible Companion</a:t>
            </a:r>
            <a:endParaRPr lang="en-US" sz="1300" dirty="0"/>
          </a:p>
        </p:txBody>
      </p:sp>
      <p:sp>
        <p:nvSpPr>
          <p:cNvPr id="10" name="stat-2"/>
          <p:cNvSpPr txBox="1"/>
          <p:nvPr/>
        </p:nvSpPr>
        <p:spPr>
          <a:xfrm>
            <a:off x="530352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8</a:t>
            </a:r>
            <a:endParaRPr lang="en-US" sz="4400" dirty="0"/>
          </a:p>
        </p:txBody>
      </p:sp>
      <p:sp>
        <p:nvSpPr>
          <p:cNvPr id="11" name="stat-label-2"/>
          <p:cNvSpPr txBox="1"/>
          <p:nvPr/>
        </p:nvSpPr>
        <p:spPr>
          <a:xfrm>
            <a:off x="530352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Daily Chapter Bible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ABOUT THIS REVIEW</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About This Daily Review</a:t>
            </a:r>
            <a:endParaRPr lang="en-US" sz="3200" dirty="0"/>
          </a:p>
        </p:txBody>
      </p:sp>
      <p:sp>
        <p:nvSpPr>
          <p:cNvPr id="4" name="about-card"/>
          <p:cNvSpPr/>
          <p:nvPr/>
        </p:nvSpPr>
        <p:spPr>
          <a:xfrm>
            <a:off x="548640" y="1508760"/>
            <a:ext cx="7848295" cy="4617720"/>
          </a:xfrm>
          <a:prstGeom prst="roundRect">
            <a:avLst>
              <a:gd name="adj" fmla="val 1980"/>
            </a:avLst>
          </a:prstGeom>
          <a:solidFill>
            <a:schemeClr val="bg2"/>
          </a:solidFill>
          <a:ln/>
        </p:spPr>
      </p:sp>
      <p:sp>
        <p:nvSpPr>
          <p:cNvPr id="5" name="icon-bg-info"/>
          <p:cNvSpPr/>
          <p:nvPr/>
        </p:nvSpPr>
        <p:spPr>
          <a:xfrm>
            <a:off x="822960" y="1737360"/>
            <a:ext cx="438912" cy="438912"/>
          </a:xfrm>
          <a:prstGeom prst="ellipse">
            <a:avLst/>
          </a:prstGeom>
          <a:solidFill>
            <a:schemeClr val="accent1"/>
          </a:solidFill>
          <a:ln/>
        </p:spPr>
      </p:sp>
      <p:pic>
        <p:nvPicPr>
          <p:cNvPr id="6" name="icon-info" descr="info">    </p:cNvPr>
          <p:cNvPicPr>
            <a:picLocks noChangeAspect="1"/>
          </p:cNvPicPr>
          <p:nvPr/>
        </p:nvPicPr>
        <p:blipFill>
          <a:blip r:embed="rId1"/>
          <a:stretch>
            <a:fillRect/>
          </a:stretch>
        </p:blipFill>
        <p:spPr>
          <a:xfrm>
            <a:off x="921715" y="1836115"/>
            <a:ext cx="241402" cy="241402"/>
          </a:xfrm>
          <a:prstGeom prst="rect">
            <a:avLst/>
          </a:prstGeom>
        </p:spPr>
      </p:pic>
      <p:pic>
        <p:nvPicPr>
          <p:cNvPr id="7" name="about-logo-0" descr="Bible Companion logo">    </p:cNvPr>
          <p:cNvPicPr>
            <a:picLocks noChangeAspect="1"/>
          </p:cNvPicPr>
          <p:nvPr/>
        </p:nvPicPr>
        <p:blipFill>
          <a:blip r:embed="rId2"/>
          <a:stretch>
            <a:fillRect/>
          </a:stretch>
        </p:blipFill>
        <p:spPr>
          <a:xfrm>
            <a:off x="8671255" y="1783080"/>
            <a:ext cx="1371600" cy="2057400"/>
          </a:xfrm>
          <a:prstGeom prst="rect">
            <a:avLst/>
          </a:prstGeom>
        </p:spPr>
      </p:pic>
      <p:pic>
        <p:nvPicPr>
          <p:cNvPr id="8" name="about-logo-1" descr="The Daily Chapter Bible logo">    </p:cNvPr>
          <p:cNvPicPr>
            <a:picLocks noChangeAspect="1"/>
          </p:cNvPicPr>
          <p:nvPr/>
        </p:nvPicPr>
        <p:blipFill>
          <a:blip r:embed="rId3"/>
          <a:stretch>
            <a:fillRect/>
          </a:stretch>
        </p:blipFill>
        <p:spPr>
          <a:xfrm>
            <a:off x="10180015" y="1783080"/>
            <a:ext cx="1371600" cy="2057400"/>
          </a:xfrm>
          <a:prstGeom prst="rect">
            <a:avLst/>
          </a:prstGeom>
        </p:spPr>
      </p:pic>
      <p:sp>
        <p:nvSpPr>
          <p:cNvPr id="9" name="about-logo-caption"/>
          <p:cNvSpPr txBox="1"/>
          <p:nvPr/>
        </p:nvSpPr>
        <p:spPr>
          <a:xfrm>
            <a:off x="8671255" y="4023360"/>
            <a:ext cx="2880360" cy="731520"/>
          </a:xfrm>
          <a:prstGeom prst="rect">
            <a:avLst/>
          </a:prstGeom>
          <a:noFill/>
          <a:ln/>
        </p:spPr>
        <p:txBody>
          <a:bodyPr wrap="square" lIns="0" tIns="0" rIns="0" bIns="0" rtlCol="0" anchor="t"/>
          <a:lstStyle/>
          <a:p>
            <a:pPr indent="0" marL="0">
              <a:buNone/>
            </a:pPr>
            <a:r>
              <a:rPr lang="en-US" sz="1300" i="1" dirty="0">
                <a:solidFill>
                  <a:schemeClr val="accent4"/>
                </a:solidFill>
              </a:rPr>
              <a:t>Bible Companion (BC) and Daily Chapter Bible (DCB), from Memorize-the-Bible.com</a:t>
            </a:r>
            <a:endParaRPr lang="en-US" sz="1300" dirty="0"/>
          </a:p>
        </p:txBody>
      </p:sp>
      <p:sp>
        <p:nvSpPr>
          <p:cNvPr id="10" name="about-text"/>
          <p:cNvSpPr txBox="1"/>
          <p:nvPr/>
        </p:nvSpPr>
        <p:spPr>
          <a:xfrm>
            <a:off x="1463040" y="1737360"/>
            <a:ext cx="6659575" cy="4206240"/>
          </a:xfrm>
          <a:prstGeom prst="rect">
            <a:avLst/>
          </a:prstGeom>
          <a:noFill/>
          <a:ln/>
        </p:spPr>
        <p:txBody>
          <a:bodyPr wrap="square" lIns="0" tIns="0" rIns="0" bIns="0" rtlCol="0" anchor="t"/>
          <a:lstStyle/>
          <a:p>
            <a:pPr indent="0" marL="0">
              <a:spcAft>
                <a:spcPts val="1200"/>
              </a:spcAft>
              <a:buNone/>
            </a:pPr>
            <a:r>
              <a:rPr lang="en-US" sz="1400" b="1" dirty="0">
                <a:solidFill>
                  <a:schemeClr val="accent1"/>
                </a:solidFill>
              </a:rPr>
              <a:t>About this daily review. </a:t>
            </a:r>
            <a:pPr indent="0" marL="0">
              <a:spcAft>
                <a:spcPts val="1200"/>
              </a:spcAft>
              <a:buNone/>
            </a:pPr>
            <a:r>
              <a:rPr lang="en-US" sz="1400" dirty="0">
                <a:solidFill>
                  <a:schemeClr val="tx1"/>
                </a:solidFill>
              </a:rPr>
              <a:t>This daily study review was prepared by Grok Bot, an AI study assistant, under the direction of Dean Brown, founder of Memorize-the-Bible.com, a website currently under construction. It draws on Grok Bot's own research done under Dean's direction, on materials Dean has developed over several years of prior study, and on ongoing research as the website is prepared for its formal launch. This PowerPoint version was then built from Grok Bot's review by Claude, an AI assistant made by Anthropic, also working under Dean's direction.</a:t>
            </a:r>
            <a:endParaRPr lang="en-US" sz="1400" dirty="0"/>
          </a:p>
          <a:p>
            <a:pPr indent="0" marL="0">
              <a:spcAft>
                <a:spcPts val="1200"/>
              </a:spcAft>
              <a:buNone/>
            </a:pPr>
            <a:r>
              <a:rPr lang="en-US" sz="1400" dirty="0">
                <a:solidFill>
                  <a:schemeClr val="tx1"/>
                </a:solidFill>
              </a:rPr>
              <a:t>Each review covers the day's chapters from two reading plans, Bible Companion (BC) and Daily Chapter Bible (DCB). The chapter summaries in Section 1 come from prototype "medium-length" summaries. Dean plans to develop shorter and longer versions of these summaries in the near future. Because these prototypes are tied to other related projects Dean is working on, they sometimes use abbreviations, labels, or cross-references (for example, "BC OT1," "DCB 3 of 8," "Dean 30," or "Dean 480") that may not yet make sense to all readers. These will be explained, removed, or revised as the project develops.</a:t>
            </a:r>
            <a:endParaRPr lang="en-US" sz="1400" dirty="0"/>
          </a:p>
          <a:p>
            <a:pPr indent="0" marL="0">
              <a:spcAft>
                <a:spcPts val="1200"/>
              </a:spcAft>
              <a:buNone/>
            </a:pPr>
            <a:r>
              <a:rPr lang="en-US" sz="1400" dirty="0">
                <a:solidFill>
                  <a:schemeClr val="tx1"/>
                </a:solidFill>
              </a:rPr>
              <a:t>You may freely download, modify, and use this review as you see fit, but you must not sell it in any form, and you must keep this note in full at the beginning of any copy you share.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CONTENTS  ·  3 BC + 8 DCB  ·  CLICK ANY CHAPTER TO JUMP TO IT</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at a Glance</a:t>
            </a:r>
            <a:endParaRPr lang="en-US" sz="3200" dirty="0"/>
          </a:p>
        </p:txBody>
      </p:sp>
      <p:sp>
        <p:nvSpPr>
          <p:cNvPr id="4" name="band-bc"/>
          <p:cNvSpPr txBox="1"/>
          <p:nvPr/>
        </p:nvSpPr>
        <p:spPr>
          <a:xfrm>
            <a:off x="548640" y="1444752"/>
            <a:ext cx="5486400" cy="256032"/>
          </a:xfrm>
          <a:prstGeom prst="rect">
            <a:avLst/>
          </a:prstGeom>
          <a:noFill/>
          <a:ln/>
        </p:spPr>
        <p:txBody>
          <a:bodyPr wrap="square" lIns="0" tIns="0" rIns="0" bIns="0" rtlCol="0" anchor="ctr"/>
          <a:lstStyle/>
          <a:p>
            <a:pPr indent="0" marL="0">
              <a:buNone/>
            </a:pPr>
            <a:r>
              <a:rPr lang="en-US" sz="1200" b="1" spc="100" kern="0" dirty="0">
                <a:solidFill>
                  <a:schemeClr val="accent2"/>
                </a:solidFill>
              </a:rPr>
              <a:t>BIBLE COMPANION (BC)</a:t>
            </a:r>
            <a:pPr indent="0" marL="0">
              <a:buNone/>
            </a:pPr>
            <a:r>
              <a:rPr lang="en-US" sz="1200" spc="100" kern="0" dirty="0">
                <a:solidFill>
                  <a:schemeClr val="accent4"/>
                </a:solidFill>
              </a:rPr>
              <a:t>   3 chapters</a:t>
            </a:r>
            <a:endParaRPr lang="en-US" sz="1200" dirty="0"/>
          </a:p>
        </p:txBody>
      </p:sp>
      <p:sp>
        <p:nvSpPr>
          <p:cNvPr id="5" name="card-bc-0"/>
          <p:cNvSpPr/>
          <p:nvPr/>
        </p:nvSpPr>
        <p:spPr>
          <a:xfrm>
            <a:off x="548640" y="1737360"/>
            <a:ext cx="2650160" cy="1207008"/>
          </a:xfrm>
          <a:prstGeom prst="roundRect">
            <a:avLst>
              <a:gd name="adj" fmla="val 7576"/>
            </a:avLst>
          </a:prstGeom>
          <a:solidFill>
            <a:schemeClr val="bg2"/>
          </a:solidFill>
          <a:ln/>
        </p:spPr>
      </p:sp>
      <p:sp>
        <p:nvSpPr>
          <p:cNvPr id="6" name="pill-bc-0"/>
          <p:cNvSpPr/>
          <p:nvPr/>
        </p:nvSpPr>
        <p:spPr>
          <a:xfrm>
            <a:off x="731520" y="1865376"/>
            <a:ext cx="1024128" cy="256032"/>
          </a:xfrm>
          <a:prstGeom prst="roundRect">
            <a:avLst>
              <a:gd name="adj" fmla="val 50000"/>
            </a:avLst>
          </a:prstGeom>
          <a:solidFill>
            <a:schemeClr val="accent2"/>
          </a:solidFill>
          <a:ln/>
        </p:spPr>
      </p:sp>
      <p:sp>
        <p:nvSpPr>
          <p:cNvPr id="7" name="tag-bc-0"/>
          <p:cNvSpPr txBox="1"/>
          <p:nvPr/>
        </p:nvSpPr>
        <p:spPr>
          <a:xfrm>
            <a:off x="731520"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OT1</a:t>
            </a:r>
            <a:endParaRPr lang="en-US" sz="1050" dirty="0"/>
          </a:p>
        </p:txBody>
      </p:sp>
      <p:sp>
        <p:nvSpPr>
          <p:cNvPr id="8" name="ref-bc-0"/>
          <p:cNvSpPr txBox="1"/>
          <p:nvPr/>
        </p:nvSpPr>
        <p:spPr>
          <a:xfrm>
            <a:off x="731520"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5" action="ppaction://hlinksldjump" tooltip="Go to 2 Chronicles 32 (slide 5)">
                  <a:extLst>
                    <a:ext uri="{A12FA001-AC4F-418D-AE19-62706E023703}">
                      <ahyp:hlinkClr xmlns:ahyp="http://schemas.microsoft.com/office/drawing/2018/hyperlinkcolor" val="tx"/>
                    </a:ext>
                  </a:extLst>
                </a:hlinkClick>
              </a:rPr>
              <a:t>2 Chronicles 32</a:t>
            </a:r>
            <a:endParaRPr lang="en-US" sz="1800" dirty="0"/>
          </a:p>
        </p:txBody>
      </p:sp>
      <p:sp>
        <p:nvSpPr>
          <p:cNvPr id="9" name="date-bc-0"/>
          <p:cNvSpPr txBox="1"/>
          <p:nvPr/>
        </p:nvSpPr>
        <p:spPr>
          <a:xfrm>
            <a:off x="1847088"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701 BC</a:t>
            </a:r>
            <a:endParaRPr lang="en-US" sz="1100" dirty="0"/>
          </a:p>
        </p:txBody>
      </p:sp>
      <p:sp>
        <p:nvSpPr>
          <p:cNvPr id="10" name="title-bc-0"/>
          <p:cNvSpPr txBox="1"/>
          <p:nvPr/>
        </p:nvSpPr>
        <p:spPr>
          <a:xfrm>
            <a:off x="731520"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Sennacherib; Ill, Heal, Pride</a:t>
            </a:r>
            <a:endParaRPr lang="en-US" sz="1300" dirty="0"/>
          </a:p>
        </p:txBody>
      </p:sp>
      <p:sp>
        <p:nvSpPr>
          <p:cNvPr id="11" name="link-bc-0">
            <a:hlinkClick r:id="rId25" tooltip="Go to 2 Chronicles 32 (slide 5)" action="ppaction://hlinksldjump"/>
          </p:cNvPr>
          <p:cNvSpPr txBox="1"/>
          <p:nvPr/>
        </p:nvSpPr>
        <p:spPr>
          <a:xfrm>
            <a:off x="548640" y="1737360"/>
            <a:ext cx="2650160" cy="1207008"/>
          </a:xfrm>
          <a:prstGeom prst="rect">
            <a:avLst/>
          </a:prstGeom>
          <a:noFill/>
          <a:ln/>
        </p:spPr>
        <p:txBody>
          <a:bodyPr wrap="square" lIns="0" tIns="0" rIns="0" bIns="0" rtlCol="0" anchor="ctr"/>
          <a:lstStyle/>
          <a:p>
            <a:pPr indent="0" marL="0">
              <a:buNone/>
            </a:pPr>
            <a:endParaRPr lang="en-US" dirty="0"/>
          </a:p>
        </p:txBody>
      </p:sp>
      <p:sp>
        <p:nvSpPr>
          <p:cNvPr id="12" name="card-bc-1"/>
          <p:cNvSpPr/>
          <p:nvPr/>
        </p:nvSpPr>
        <p:spPr>
          <a:xfrm>
            <a:off x="3363392" y="1737360"/>
            <a:ext cx="2650160" cy="1207008"/>
          </a:xfrm>
          <a:prstGeom prst="roundRect">
            <a:avLst>
              <a:gd name="adj" fmla="val 7576"/>
            </a:avLst>
          </a:prstGeom>
          <a:solidFill>
            <a:schemeClr val="bg2"/>
          </a:solidFill>
          <a:ln/>
        </p:spPr>
      </p:sp>
      <p:sp>
        <p:nvSpPr>
          <p:cNvPr id="13" name="pill-bc-1"/>
          <p:cNvSpPr/>
          <p:nvPr/>
        </p:nvSpPr>
        <p:spPr>
          <a:xfrm>
            <a:off x="3546272" y="1865376"/>
            <a:ext cx="1024128" cy="256032"/>
          </a:xfrm>
          <a:prstGeom prst="roundRect">
            <a:avLst>
              <a:gd name="adj" fmla="val 50000"/>
            </a:avLst>
          </a:prstGeom>
          <a:solidFill>
            <a:schemeClr val="accent2"/>
          </a:solidFill>
          <a:ln/>
        </p:spPr>
      </p:sp>
      <p:sp>
        <p:nvSpPr>
          <p:cNvPr id="14" name="tag-bc-1"/>
          <p:cNvSpPr txBox="1"/>
          <p:nvPr/>
        </p:nvSpPr>
        <p:spPr>
          <a:xfrm>
            <a:off x="3546272"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OT2</a:t>
            </a:r>
            <a:endParaRPr lang="en-US" sz="1050" dirty="0"/>
          </a:p>
        </p:txBody>
      </p:sp>
      <p:sp>
        <p:nvSpPr>
          <p:cNvPr id="15" name="ref-bc-1"/>
          <p:cNvSpPr txBox="1"/>
          <p:nvPr/>
        </p:nvSpPr>
        <p:spPr>
          <a:xfrm>
            <a:off x="3546272"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6" action="ppaction://hlinksldjump" tooltip="Go to Daniel 12 (slide 14)">
                  <a:extLst>
                    <a:ext uri="{A12FA001-AC4F-418D-AE19-62706E023703}">
                      <ahyp:hlinkClr xmlns:ahyp="http://schemas.microsoft.com/office/drawing/2018/hyperlinkcolor" val="tx"/>
                    </a:ext>
                  </a:extLst>
                </a:hlinkClick>
              </a:rPr>
              <a:t>Daniel 12</a:t>
            </a:r>
            <a:endParaRPr lang="en-US" sz="1800" dirty="0"/>
          </a:p>
        </p:txBody>
      </p:sp>
      <p:sp>
        <p:nvSpPr>
          <p:cNvPr id="16" name="date-bc-1"/>
          <p:cNvSpPr txBox="1"/>
          <p:nvPr/>
        </p:nvSpPr>
        <p:spPr>
          <a:xfrm>
            <a:off x="4661840"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536 BC</a:t>
            </a:r>
            <a:endParaRPr lang="en-US" sz="1100" dirty="0"/>
          </a:p>
        </p:txBody>
      </p:sp>
      <p:sp>
        <p:nvSpPr>
          <p:cNvPr id="17" name="title-bc-1"/>
          <p:cNvSpPr txBox="1"/>
          <p:nvPr/>
        </p:nvSpPr>
        <p:spPr>
          <a:xfrm>
            <a:off x="3546272"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Time of the End</a:t>
            </a:r>
            <a:endParaRPr lang="en-US" sz="1300" dirty="0"/>
          </a:p>
        </p:txBody>
      </p:sp>
      <p:sp>
        <p:nvSpPr>
          <p:cNvPr id="18" name="link-bc-1">
            <a:hlinkClick r:id="rId26" tooltip="Go to Daniel 12 (slide 14)" action="ppaction://hlinksldjump"/>
          </p:cNvPr>
          <p:cNvSpPr txBox="1"/>
          <p:nvPr/>
        </p:nvSpPr>
        <p:spPr>
          <a:xfrm>
            <a:off x="3363392" y="1737360"/>
            <a:ext cx="2650160" cy="1207008"/>
          </a:xfrm>
          <a:prstGeom prst="rect">
            <a:avLst/>
          </a:prstGeom>
          <a:noFill/>
          <a:ln/>
        </p:spPr>
        <p:txBody>
          <a:bodyPr wrap="square" lIns="0" tIns="0" rIns="0" bIns="0" rtlCol="0" anchor="ctr"/>
          <a:lstStyle/>
          <a:p>
            <a:pPr indent="0" marL="0">
              <a:buNone/>
            </a:pPr>
            <a:endParaRPr lang="en-US" dirty="0"/>
          </a:p>
        </p:txBody>
      </p:sp>
      <p:sp>
        <p:nvSpPr>
          <p:cNvPr id="19" name="card-bc-2"/>
          <p:cNvSpPr/>
          <p:nvPr/>
        </p:nvSpPr>
        <p:spPr>
          <a:xfrm>
            <a:off x="6178144" y="1737360"/>
            <a:ext cx="2650160" cy="1207008"/>
          </a:xfrm>
          <a:prstGeom prst="roundRect">
            <a:avLst>
              <a:gd name="adj" fmla="val 7576"/>
            </a:avLst>
          </a:prstGeom>
          <a:solidFill>
            <a:schemeClr val="bg2"/>
          </a:solidFill>
          <a:ln/>
        </p:spPr>
      </p:sp>
      <p:sp>
        <p:nvSpPr>
          <p:cNvPr id="20" name="pill-bc-2"/>
          <p:cNvSpPr/>
          <p:nvPr/>
        </p:nvSpPr>
        <p:spPr>
          <a:xfrm>
            <a:off x="6361024" y="1865376"/>
            <a:ext cx="1024128" cy="256032"/>
          </a:xfrm>
          <a:prstGeom prst="roundRect">
            <a:avLst>
              <a:gd name="adj" fmla="val 50000"/>
            </a:avLst>
          </a:prstGeom>
          <a:solidFill>
            <a:schemeClr val="accent2"/>
          </a:solidFill>
          <a:ln/>
        </p:spPr>
      </p:sp>
      <p:sp>
        <p:nvSpPr>
          <p:cNvPr id="21" name="tag-bc-2"/>
          <p:cNvSpPr txBox="1"/>
          <p:nvPr/>
        </p:nvSpPr>
        <p:spPr>
          <a:xfrm>
            <a:off x="6361024"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2" name="ref-bc-2"/>
          <p:cNvSpPr txBox="1"/>
          <p:nvPr/>
        </p:nvSpPr>
        <p:spPr>
          <a:xfrm>
            <a:off x="6361024"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7" action="ppaction://hlinksldjump" tooltip="Go to Acts 13 (slide 22)">
                  <a:extLst>
                    <a:ext uri="{A12FA001-AC4F-418D-AE19-62706E023703}">
                      <ahyp:hlinkClr xmlns:ahyp="http://schemas.microsoft.com/office/drawing/2018/hyperlinkcolor" val="tx"/>
                    </a:ext>
                  </a:extLst>
                </a:hlinkClick>
              </a:rPr>
              <a:t>Acts 13</a:t>
            </a:r>
            <a:endParaRPr lang="en-US" sz="1800" dirty="0"/>
          </a:p>
        </p:txBody>
      </p:sp>
      <p:sp>
        <p:nvSpPr>
          <p:cNvPr id="23" name="date-bc-2"/>
          <p:cNvSpPr txBox="1"/>
          <p:nvPr/>
        </p:nvSpPr>
        <p:spPr>
          <a:xfrm>
            <a:off x="7476592"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46</a:t>
            </a:r>
            <a:endParaRPr lang="en-US" sz="1100" dirty="0"/>
          </a:p>
        </p:txBody>
      </p:sp>
      <p:sp>
        <p:nvSpPr>
          <p:cNvPr id="24" name="title-bc-2"/>
          <p:cNvSpPr txBox="1"/>
          <p:nvPr/>
        </p:nvSpPr>
        <p:spPr>
          <a:xfrm>
            <a:off x="6361024"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1st: Cyprs, P-Antioch</a:t>
            </a:r>
            <a:endParaRPr lang="en-US" sz="1300" dirty="0"/>
          </a:p>
        </p:txBody>
      </p:sp>
      <p:sp>
        <p:nvSpPr>
          <p:cNvPr id="25" name="link-bc-2">
            <a:hlinkClick r:id="rId27" tooltip="Go to Acts 13 (slide 22)" action="ppaction://hlinksldjump"/>
          </p:cNvPr>
          <p:cNvSpPr txBox="1"/>
          <p:nvPr/>
        </p:nvSpPr>
        <p:spPr>
          <a:xfrm>
            <a:off x="6178144" y="1737360"/>
            <a:ext cx="2650160" cy="1207008"/>
          </a:xfrm>
          <a:prstGeom prst="rect">
            <a:avLst/>
          </a:prstGeom>
          <a:noFill/>
          <a:ln/>
        </p:spPr>
        <p:txBody>
          <a:bodyPr wrap="square" lIns="0" tIns="0" rIns="0" bIns="0" rtlCol="0" anchor="ctr"/>
          <a:lstStyle/>
          <a:p>
            <a:pPr indent="0" marL="0">
              <a:buNone/>
            </a:pPr>
            <a:endParaRPr lang="en-US" dirty="0"/>
          </a:p>
        </p:txBody>
      </p:sp>
      <p:sp>
        <p:nvSpPr>
          <p:cNvPr id="26" name="band-dcb"/>
          <p:cNvSpPr txBox="1"/>
          <p:nvPr/>
        </p:nvSpPr>
        <p:spPr>
          <a:xfrm>
            <a:off x="548640" y="3090672"/>
            <a:ext cx="5486400" cy="256032"/>
          </a:xfrm>
          <a:prstGeom prst="rect">
            <a:avLst/>
          </a:prstGeom>
          <a:noFill/>
          <a:ln/>
        </p:spPr>
        <p:txBody>
          <a:bodyPr wrap="square" lIns="0" tIns="0" rIns="0" bIns="0" rtlCol="0" anchor="ctr"/>
          <a:lstStyle/>
          <a:p>
            <a:pPr indent="0" marL="0">
              <a:buNone/>
            </a:pPr>
            <a:r>
              <a:rPr lang="en-US" sz="1200" b="1" spc="100" kern="0" dirty="0">
                <a:solidFill>
                  <a:schemeClr val="accent3"/>
                </a:solidFill>
              </a:rPr>
              <a:t>DAILY CHAPTER BIBLE (DCB)</a:t>
            </a:r>
            <a:pPr indent="0" marL="0">
              <a:buNone/>
            </a:pPr>
            <a:r>
              <a:rPr lang="en-US" sz="1200" spc="100" kern="0" dirty="0">
                <a:solidFill>
                  <a:schemeClr val="accent4"/>
                </a:solidFill>
              </a:rPr>
              <a:t>   8 chapters</a:t>
            </a:r>
            <a:endParaRPr lang="en-US" sz="1200" dirty="0"/>
          </a:p>
        </p:txBody>
      </p:sp>
      <p:sp>
        <p:nvSpPr>
          <p:cNvPr id="27" name="card-dcb-0"/>
          <p:cNvSpPr/>
          <p:nvPr/>
        </p:nvSpPr>
        <p:spPr>
          <a:xfrm>
            <a:off x="548640" y="3383280"/>
            <a:ext cx="2650160" cy="1207008"/>
          </a:xfrm>
          <a:prstGeom prst="roundRect">
            <a:avLst>
              <a:gd name="adj" fmla="val 7576"/>
            </a:avLst>
          </a:prstGeom>
          <a:solidFill>
            <a:schemeClr val="bg2"/>
          </a:solidFill>
          <a:ln/>
        </p:spPr>
      </p:sp>
      <p:sp>
        <p:nvSpPr>
          <p:cNvPr id="28" name="pill-dcb-0"/>
          <p:cNvSpPr/>
          <p:nvPr/>
        </p:nvSpPr>
        <p:spPr>
          <a:xfrm>
            <a:off x="731520" y="3511296"/>
            <a:ext cx="1024128" cy="256032"/>
          </a:xfrm>
          <a:prstGeom prst="roundRect">
            <a:avLst>
              <a:gd name="adj" fmla="val 50000"/>
            </a:avLst>
          </a:prstGeom>
          <a:solidFill>
            <a:schemeClr val="accent3"/>
          </a:solidFill>
          <a:ln/>
        </p:spPr>
      </p:sp>
      <p:sp>
        <p:nvSpPr>
          <p:cNvPr id="29" name="tag-dcb-0"/>
          <p:cNvSpPr txBox="1"/>
          <p:nvPr/>
        </p:nvSpPr>
        <p:spPr>
          <a:xfrm>
            <a:off x="731520"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1 of 8</a:t>
            </a:r>
            <a:endParaRPr lang="en-US" sz="1050" dirty="0"/>
          </a:p>
        </p:txBody>
      </p:sp>
      <p:sp>
        <p:nvSpPr>
          <p:cNvPr id="30" name="ref-dcb-0"/>
          <p:cNvSpPr txBox="1"/>
          <p:nvPr/>
        </p:nvSpPr>
        <p:spPr>
          <a:xfrm>
            <a:off x="731520"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8" action="ppaction://hlinksldjump" tooltip="Go to 2 Kings 25 (slide 33)">
                  <a:extLst>
                    <a:ext uri="{A12FA001-AC4F-418D-AE19-62706E023703}">
                      <ahyp:hlinkClr xmlns:ahyp="http://schemas.microsoft.com/office/drawing/2018/hyperlinkcolor" val="tx"/>
                    </a:ext>
                  </a:extLst>
                </a:hlinkClick>
              </a:rPr>
              <a:t>2 Kings 25</a:t>
            </a:r>
            <a:endParaRPr lang="en-US" sz="1800" dirty="0"/>
          </a:p>
        </p:txBody>
      </p:sp>
      <p:sp>
        <p:nvSpPr>
          <p:cNvPr id="31" name="date-dcb-0"/>
          <p:cNvSpPr txBox="1"/>
          <p:nvPr/>
        </p:nvSpPr>
        <p:spPr>
          <a:xfrm>
            <a:off x="1847088"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586 BC</a:t>
            </a:r>
            <a:endParaRPr lang="en-US" sz="1100" dirty="0"/>
          </a:p>
        </p:txBody>
      </p:sp>
      <p:sp>
        <p:nvSpPr>
          <p:cNvPr id="32" name="title-dcb-0"/>
          <p:cNvSpPr txBox="1"/>
          <p:nvPr/>
        </p:nvSpPr>
        <p:spPr>
          <a:xfrm>
            <a:off x="731520"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Jeru Falls; Gedaliah Slain</a:t>
            </a:r>
            <a:endParaRPr lang="en-US" sz="1300" dirty="0"/>
          </a:p>
        </p:txBody>
      </p:sp>
      <p:sp>
        <p:nvSpPr>
          <p:cNvPr id="33" name="link-dcb-0">
            <a:hlinkClick r:id="rId28" tooltip="Go to 2 Kings 25 (slide 33)" action="ppaction://hlinksldjump"/>
          </p:cNvPr>
          <p:cNvSpPr txBox="1"/>
          <p:nvPr/>
        </p:nvSpPr>
        <p:spPr>
          <a:xfrm>
            <a:off x="548640" y="3383280"/>
            <a:ext cx="2650160" cy="1207008"/>
          </a:xfrm>
          <a:prstGeom prst="rect">
            <a:avLst/>
          </a:prstGeom>
          <a:noFill/>
          <a:ln/>
        </p:spPr>
        <p:txBody>
          <a:bodyPr wrap="square" lIns="0" tIns="0" rIns="0" bIns="0" rtlCol="0" anchor="ctr"/>
          <a:lstStyle/>
          <a:p>
            <a:pPr indent="0" marL="0">
              <a:buNone/>
            </a:pPr>
            <a:endParaRPr lang="en-US" dirty="0"/>
          </a:p>
        </p:txBody>
      </p:sp>
      <p:sp>
        <p:nvSpPr>
          <p:cNvPr id="34" name="card-dcb-1"/>
          <p:cNvSpPr/>
          <p:nvPr/>
        </p:nvSpPr>
        <p:spPr>
          <a:xfrm>
            <a:off x="3363392" y="3383280"/>
            <a:ext cx="2650160" cy="1207008"/>
          </a:xfrm>
          <a:prstGeom prst="roundRect">
            <a:avLst>
              <a:gd name="adj" fmla="val 7576"/>
            </a:avLst>
          </a:prstGeom>
          <a:solidFill>
            <a:schemeClr val="bg2"/>
          </a:solidFill>
          <a:ln/>
        </p:spPr>
      </p:sp>
      <p:sp>
        <p:nvSpPr>
          <p:cNvPr id="35" name="pill-dcb-1"/>
          <p:cNvSpPr/>
          <p:nvPr/>
        </p:nvSpPr>
        <p:spPr>
          <a:xfrm>
            <a:off x="3546272" y="3511296"/>
            <a:ext cx="1024128" cy="256032"/>
          </a:xfrm>
          <a:prstGeom prst="roundRect">
            <a:avLst>
              <a:gd name="adj" fmla="val 50000"/>
            </a:avLst>
          </a:prstGeom>
          <a:solidFill>
            <a:schemeClr val="accent3"/>
          </a:solidFill>
          <a:ln/>
        </p:spPr>
      </p:sp>
      <p:sp>
        <p:nvSpPr>
          <p:cNvPr id="36" name="tag-dcb-1"/>
          <p:cNvSpPr txBox="1"/>
          <p:nvPr/>
        </p:nvSpPr>
        <p:spPr>
          <a:xfrm>
            <a:off x="3546272"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2 of 8</a:t>
            </a:r>
            <a:endParaRPr lang="en-US" sz="1050" dirty="0"/>
          </a:p>
        </p:txBody>
      </p:sp>
      <p:sp>
        <p:nvSpPr>
          <p:cNvPr id="37" name="ref-dcb-1"/>
          <p:cNvSpPr txBox="1"/>
          <p:nvPr/>
        </p:nvSpPr>
        <p:spPr>
          <a:xfrm>
            <a:off x="3546272"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9" action="ppaction://hlinksldjump" tooltip="Go to 1 Samuel 1 (slide 42)">
                  <a:extLst>
                    <a:ext uri="{A12FA001-AC4F-418D-AE19-62706E023703}">
                      <ahyp:hlinkClr xmlns:ahyp="http://schemas.microsoft.com/office/drawing/2018/hyperlinkcolor" val="tx"/>
                    </a:ext>
                  </a:extLst>
                </a:hlinkClick>
              </a:rPr>
              <a:t>1 Samuel 1</a:t>
            </a:r>
            <a:endParaRPr lang="en-US" sz="1800" dirty="0"/>
          </a:p>
        </p:txBody>
      </p:sp>
      <p:sp>
        <p:nvSpPr>
          <p:cNvPr id="38" name="date-dcb-1"/>
          <p:cNvSpPr txBox="1"/>
          <p:nvPr/>
        </p:nvSpPr>
        <p:spPr>
          <a:xfrm>
            <a:off x="4661840"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1110 BC</a:t>
            </a:r>
            <a:endParaRPr lang="en-US" sz="1100" dirty="0"/>
          </a:p>
        </p:txBody>
      </p:sp>
      <p:sp>
        <p:nvSpPr>
          <p:cNvPr id="39" name="title-dcb-1"/>
          <p:cNvSpPr txBox="1"/>
          <p:nvPr/>
        </p:nvSpPr>
        <p:spPr>
          <a:xfrm>
            <a:off x="3546272"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Hannah Prays; Samuel Born</a:t>
            </a:r>
            <a:endParaRPr lang="en-US" sz="1300" dirty="0"/>
          </a:p>
        </p:txBody>
      </p:sp>
      <p:sp>
        <p:nvSpPr>
          <p:cNvPr id="40" name="link-dcb-1">
            <a:hlinkClick r:id="rId29" tooltip="Go to 1 Samuel 1 (slide 42)" action="ppaction://hlinksldjump"/>
          </p:cNvPr>
          <p:cNvSpPr txBox="1"/>
          <p:nvPr/>
        </p:nvSpPr>
        <p:spPr>
          <a:xfrm>
            <a:off x="3363392" y="3383280"/>
            <a:ext cx="2650160" cy="1207008"/>
          </a:xfrm>
          <a:prstGeom prst="rect">
            <a:avLst/>
          </a:prstGeom>
          <a:noFill/>
          <a:ln/>
        </p:spPr>
        <p:txBody>
          <a:bodyPr wrap="square" lIns="0" tIns="0" rIns="0" bIns="0" rtlCol="0" anchor="ctr"/>
          <a:lstStyle/>
          <a:p>
            <a:pPr indent="0" marL="0">
              <a:buNone/>
            </a:pPr>
            <a:endParaRPr lang="en-US" dirty="0"/>
          </a:p>
        </p:txBody>
      </p:sp>
      <p:sp>
        <p:nvSpPr>
          <p:cNvPr id="41" name="card-dcb-2"/>
          <p:cNvSpPr/>
          <p:nvPr/>
        </p:nvSpPr>
        <p:spPr>
          <a:xfrm>
            <a:off x="6178144" y="3383280"/>
            <a:ext cx="2650160" cy="1207008"/>
          </a:xfrm>
          <a:prstGeom prst="roundRect">
            <a:avLst>
              <a:gd name="adj" fmla="val 7576"/>
            </a:avLst>
          </a:prstGeom>
          <a:solidFill>
            <a:schemeClr val="bg2"/>
          </a:solidFill>
          <a:ln/>
        </p:spPr>
      </p:sp>
      <p:sp>
        <p:nvSpPr>
          <p:cNvPr id="42" name="pill-dcb-2"/>
          <p:cNvSpPr/>
          <p:nvPr/>
        </p:nvSpPr>
        <p:spPr>
          <a:xfrm>
            <a:off x="6361024" y="3511296"/>
            <a:ext cx="1024128" cy="256032"/>
          </a:xfrm>
          <a:prstGeom prst="roundRect">
            <a:avLst>
              <a:gd name="adj" fmla="val 50000"/>
            </a:avLst>
          </a:prstGeom>
          <a:solidFill>
            <a:schemeClr val="accent3"/>
          </a:solidFill>
          <a:ln/>
        </p:spPr>
      </p:sp>
      <p:sp>
        <p:nvSpPr>
          <p:cNvPr id="43" name="tag-dcb-2"/>
          <p:cNvSpPr txBox="1"/>
          <p:nvPr/>
        </p:nvSpPr>
        <p:spPr>
          <a:xfrm>
            <a:off x="6361024"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3 of 8</a:t>
            </a:r>
            <a:endParaRPr lang="en-US" sz="1050" dirty="0"/>
          </a:p>
        </p:txBody>
      </p:sp>
      <p:sp>
        <p:nvSpPr>
          <p:cNvPr id="44" name="ref-dcb-2"/>
          <p:cNvSpPr txBox="1"/>
          <p:nvPr/>
        </p:nvSpPr>
        <p:spPr>
          <a:xfrm>
            <a:off x="6361024"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0" action="ppaction://hlinksldjump" tooltip="Go to John 6 (slide 51)">
                  <a:extLst>
                    <a:ext uri="{A12FA001-AC4F-418D-AE19-62706E023703}">
                      <ahyp:hlinkClr xmlns:ahyp="http://schemas.microsoft.com/office/drawing/2018/hyperlinkcolor" val="tx"/>
                    </a:ext>
                  </a:extLst>
                </a:hlinkClick>
              </a:rPr>
              <a:t>John 6</a:t>
            </a:r>
            <a:endParaRPr lang="en-US" sz="1800" dirty="0"/>
          </a:p>
        </p:txBody>
      </p:sp>
      <p:sp>
        <p:nvSpPr>
          <p:cNvPr id="45" name="date-dcb-2"/>
          <p:cNvSpPr txBox="1"/>
          <p:nvPr/>
        </p:nvSpPr>
        <p:spPr>
          <a:xfrm>
            <a:off x="7476592"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32</a:t>
            </a:r>
            <a:endParaRPr lang="en-US" sz="1100" dirty="0"/>
          </a:p>
        </p:txBody>
      </p:sp>
      <p:sp>
        <p:nvSpPr>
          <p:cNvPr id="46" name="title-dcb-2"/>
          <p:cNvSpPr txBox="1"/>
          <p:nvPr/>
        </p:nvSpPr>
        <p:spPr>
          <a:xfrm>
            <a:off x="6361024"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5000+ Fed; Bread of Life</a:t>
            </a:r>
            <a:endParaRPr lang="en-US" sz="1300" dirty="0"/>
          </a:p>
        </p:txBody>
      </p:sp>
      <p:sp>
        <p:nvSpPr>
          <p:cNvPr id="47" name="link-dcb-2">
            <a:hlinkClick r:id="rId30" tooltip="Go to John 6 (slide 51)" action="ppaction://hlinksldjump"/>
          </p:cNvPr>
          <p:cNvSpPr txBox="1"/>
          <p:nvPr/>
        </p:nvSpPr>
        <p:spPr>
          <a:xfrm>
            <a:off x="6178144" y="3383280"/>
            <a:ext cx="2650160" cy="1207008"/>
          </a:xfrm>
          <a:prstGeom prst="rect">
            <a:avLst/>
          </a:prstGeom>
          <a:noFill/>
          <a:ln/>
        </p:spPr>
        <p:txBody>
          <a:bodyPr wrap="square" lIns="0" tIns="0" rIns="0" bIns="0" rtlCol="0" anchor="ctr"/>
          <a:lstStyle/>
          <a:p>
            <a:pPr indent="0" marL="0">
              <a:buNone/>
            </a:pPr>
            <a:endParaRPr lang="en-US" dirty="0"/>
          </a:p>
        </p:txBody>
      </p:sp>
      <p:sp>
        <p:nvSpPr>
          <p:cNvPr id="48" name="card-dcb-3"/>
          <p:cNvSpPr/>
          <p:nvPr/>
        </p:nvSpPr>
        <p:spPr>
          <a:xfrm>
            <a:off x="8992895" y="3383280"/>
            <a:ext cx="2650160" cy="1207008"/>
          </a:xfrm>
          <a:prstGeom prst="roundRect">
            <a:avLst>
              <a:gd name="adj" fmla="val 7576"/>
            </a:avLst>
          </a:prstGeom>
          <a:solidFill>
            <a:schemeClr val="bg2"/>
          </a:solidFill>
          <a:ln/>
        </p:spPr>
      </p:sp>
      <p:sp>
        <p:nvSpPr>
          <p:cNvPr id="49" name="pill-dcb-3"/>
          <p:cNvSpPr/>
          <p:nvPr/>
        </p:nvSpPr>
        <p:spPr>
          <a:xfrm>
            <a:off x="9175775" y="3511296"/>
            <a:ext cx="1024128" cy="256032"/>
          </a:xfrm>
          <a:prstGeom prst="roundRect">
            <a:avLst>
              <a:gd name="adj" fmla="val 50000"/>
            </a:avLst>
          </a:prstGeom>
          <a:solidFill>
            <a:schemeClr val="accent3"/>
          </a:solidFill>
          <a:ln/>
        </p:spPr>
      </p:sp>
      <p:sp>
        <p:nvSpPr>
          <p:cNvPr id="50" name="tag-dcb-3"/>
          <p:cNvSpPr txBox="1"/>
          <p:nvPr/>
        </p:nvSpPr>
        <p:spPr>
          <a:xfrm>
            <a:off x="9175775"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4 of 8</a:t>
            </a:r>
            <a:endParaRPr lang="en-US" sz="1050" dirty="0"/>
          </a:p>
        </p:txBody>
      </p:sp>
      <p:sp>
        <p:nvSpPr>
          <p:cNvPr id="51" name="ref-dcb-3"/>
          <p:cNvSpPr txBox="1"/>
          <p:nvPr/>
        </p:nvSpPr>
        <p:spPr>
          <a:xfrm>
            <a:off x="9175775"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1" action="ppaction://hlinksldjump" tooltip="Go to Psalms 91 (slide 60)">
                  <a:extLst>
                    <a:ext uri="{A12FA001-AC4F-418D-AE19-62706E023703}">
                      <ahyp:hlinkClr xmlns:ahyp="http://schemas.microsoft.com/office/drawing/2018/hyperlinkcolor" val="tx"/>
                    </a:ext>
                  </a:extLst>
                </a:hlinkClick>
              </a:rPr>
              <a:t>Psalms 91</a:t>
            </a:r>
            <a:endParaRPr lang="en-US" sz="1800" dirty="0"/>
          </a:p>
        </p:txBody>
      </p:sp>
      <p:sp>
        <p:nvSpPr>
          <p:cNvPr id="52" name="date-dcb-3"/>
          <p:cNvSpPr txBox="1"/>
          <p:nvPr/>
        </p:nvSpPr>
        <p:spPr>
          <a:xfrm>
            <a:off x="10291343"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53" name="title-dcb-3"/>
          <p:cNvSpPr txBox="1"/>
          <p:nvPr/>
        </p:nvSpPr>
        <p:spPr>
          <a:xfrm>
            <a:off x="9175775"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God's Protection</a:t>
            </a:r>
            <a:endParaRPr lang="en-US" sz="1300" dirty="0"/>
          </a:p>
        </p:txBody>
      </p:sp>
      <p:sp>
        <p:nvSpPr>
          <p:cNvPr id="54" name="link-dcb-3">
            <a:hlinkClick r:id="rId31" tooltip="Go to Psalms 91 (slide 60)" action="ppaction://hlinksldjump"/>
          </p:cNvPr>
          <p:cNvSpPr txBox="1"/>
          <p:nvPr/>
        </p:nvSpPr>
        <p:spPr>
          <a:xfrm>
            <a:off x="8992895" y="3383280"/>
            <a:ext cx="2650160" cy="1207008"/>
          </a:xfrm>
          <a:prstGeom prst="rect">
            <a:avLst/>
          </a:prstGeom>
          <a:noFill/>
          <a:ln/>
        </p:spPr>
        <p:txBody>
          <a:bodyPr wrap="square" lIns="0" tIns="0" rIns="0" bIns="0" rtlCol="0" anchor="ctr"/>
          <a:lstStyle/>
          <a:p>
            <a:pPr indent="0" marL="0">
              <a:buNone/>
            </a:pPr>
            <a:endParaRPr lang="en-US" dirty="0"/>
          </a:p>
        </p:txBody>
      </p:sp>
      <p:sp>
        <p:nvSpPr>
          <p:cNvPr id="55" name="card-dcb-4"/>
          <p:cNvSpPr/>
          <p:nvPr/>
        </p:nvSpPr>
        <p:spPr>
          <a:xfrm>
            <a:off x="548640" y="4754880"/>
            <a:ext cx="2650160" cy="1207008"/>
          </a:xfrm>
          <a:prstGeom prst="roundRect">
            <a:avLst>
              <a:gd name="adj" fmla="val 7576"/>
            </a:avLst>
          </a:prstGeom>
          <a:solidFill>
            <a:schemeClr val="bg2"/>
          </a:solidFill>
          <a:ln/>
        </p:spPr>
      </p:sp>
      <p:sp>
        <p:nvSpPr>
          <p:cNvPr id="56" name="pill-dcb-4"/>
          <p:cNvSpPr/>
          <p:nvPr/>
        </p:nvSpPr>
        <p:spPr>
          <a:xfrm>
            <a:off x="731520" y="4882896"/>
            <a:ext cx="1024128" cy="256032"/>
          </a:xfrm>
          <a:prstGeom prst="roundRect">
            <a:avLst>
              <a:gd name="adj" fmla="val 50000"/>
            </a:avLst>
          </a:prstGeom>
          <a:solidFill>
            <a:schemeClr val="accent3"/>
          </a:solidFill>
          <a:ln/>
        </p:spPr>
      </p:sp>
      <p:sp>
        <p:nvSpPr>
          <p:cNvPr id="57" name="tag-dcb-4"/>
          <p:cNvSpPr txBox="1"/>
          <p:nvPr/>
        </p:nvSpPr>
        <p:spPr>
          <a:xfrm>
            <a:off x="731520"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5 of 8</a:t>
            </a:r>
            <a:endParaRPr lang="en-US" sz="1050" dirty="0"/>
          </a:p>
        </p:txBody>
      </p:sp>
      <p:sp>
        <p:nvSpPr>
          <p:cNvPr id="58" name="ref-dcb-4"/>
          <p:cNvSpPr txBox="1"/>
          <p:nvPr/>
        </p:nvSpPr>
        <p:spPr>
          <a:xfrm>
            <a:off x="731520"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2" action="ppaction://hlinksldjump" tooltip="Go to 2 Chronicles 32 (slide 68)">
                  <a:extLst>
                    <a:ext uri="{A12FA001-AC4F-418D-AE19-62706E023703}">
                      <ahyp:hlinkClr xmlns:ahyp="http://schemas.microsoft.com/office/drawing/2018/hyperlinkcolor" val="tx"/>
                    </a:ext>
                  </a:extLst>
                </a:hlinkClick>
              </a:rPr>
              <a:t>2 Chronicles 32</a:t>
            </a:r>
            <a:endParaRPr lang="en-US" sz="1800" dirty="0"/>
          </a:p>
        </p:txBody>
      </p:sp>
      <p:sp>
        <p:nvSpPr>
          <p:cNvPr id="59" name="date-dcb-4"/>
          <p:cNvSpPr txBox="1"/>
          <p:nvPr/>
        </p:nvSpPr>
        <p:spPr>
          <a:xfrm>
            <a:off x="1847088"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701 BC</a:t>
            </a:r>
            <a:endParaRPr lang="en-US" sz="1100" dirty="0"/>
          </a:p>
        </p:txBody>
      </p:sp>
      <p:sp>
        <p:nvSpPr>
          <p:cNvPr id="60" name="title-dcb-4"/>
          <p:cNvSpPr txBox="1"/>
          <p:nvPr/>
        </p:nvSpPr>
        <p:spPr>
          <a:xfrm>
            <a:off x="731520"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Sennacherib; Ill, Heal, Pride</a:t>
            </a:r>
            <a:endParaRPr lang="en-US" sz="1300" dirty="0"/>
          </a:p>
        </p:txBody>
      </p:sp>
      <p:sp>
        <p:nvSpPr>
          <p:cNvPr id="61" name="link-dcb-4">
            <a:hlinkClick r:id="rId32" tooltip="Go to 2 Chronicles 32 (slide 68)" action="ppaction://hlinksldjump"/>
          </p:cNvPr>
          <p:cNvSpPr txBox="1"/>
          <p:nvPr/>
        </p:nvSpPr>
        <p:spPr>
          <a:xfrm>
            <a:off x="548640" y="4754880"/>
            <a:ext cx="2650160" cy="1207008"/>
          </a:xfrm>
          <a:prstGeom prst="rect">
            <a:avLst/>
          </a:prstGeom>
          <a:noFill/>
          <a:ln/>
        </p:spPr>
        <p:txBody>
          <a:bodyPr wrap="square" lIns="0" tIns="0" rIns="0" bIns="0" rtlCol="0" anchor="ctr"/>
          <a:lstStyle/>
          <a:p>
            <a:pPr indent="0" marL="0">
              <a:buNone/>
            </a:pPr>
            <a:endParaRPr lang="en-US" dirty="0"/>
          </a:p>
        </p:txBody>
      </p:sp>
      <p:sp>
        <p:nvSpPr>
          <p:cNvPr id="62" name="card-dcb-5"/>
          <p:cNvSpPr/>
          <p:nvPr/>
        </p:nvSpPr>
        <p:spPr>
          <a:xfrm>
            <a:off x="3363392" y="4754880"/>
            <a:ext cx="2650160" cy="1207008"/>
          </a:xfrm>
          <a:prstGeom prst="roundRect">
            <a:avLst>
              <a:gd name="adj" fmla="val 7576"/>
            </a:avLst>
          </a:prstGeom>
          <a:solidFill>
            <a:schemeClr val="bg2"/>
          </a:solidFill>
          <a:ln/>
        </p:spPr>
      </p:sp>
      <p:sp>
        <p:nvSpPr>
          <p:cNvPr id="63" name="pill-dcb-5"/>
          <p:cNvSpPr/>
          <p:nvPr/>
        </p:nvSpPr>
        <p:spPr>
          <a:xfrm>
            <a:off x="3546272" y="4882896"/>
            <a:ext cx="1024128" cy="256032"/>
          </a:xfrm>
          <a:prstGeom prst="roundRect">
            <a:avLst>
              <a:gd name="adj" fmla="val 50000"/>
            </a:avLst>
          </a:prstGeom>
          <a:solidFill>
            <a:schemeClr val="accent3"/>
          </a:solidFill>
          <a:ln/>
        </p:spPr>
      </p:sp>
      <p:sp>
        <p:nvSpPr>
          <p:cNvPr id="64" name="tag-dcb-5"/>
          <p:cNvSpPr txBox="1"/>
          <p:nvPr/>
        </p:nvSpPr>
        <p:spPr>
          <a:xfrm>
            <a:off x="3546272"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6 of 8</a:t>
            </a:r>
            <a:endParaRPr lang="en-US" sz="1050" dirty="0"/>
          </a:p>
        </p:txBody>
      </p:sp>
      <p:sp>
        <p:nvSpPr>
          <p:cNvPr id="65" name="ref-dcb-5"/>
          <p:cNvSpPr txBox="1"/>
          <p:nvPr/>
        </p:nvSpPr>
        <p:spPr>
          <a:xfrm>
            <a:off x="3546272"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3" action="ppaction://hlinksldjump" tooltip="Go to Exodus 23 (slide 77)">
                  <a:extLst>
                    <a:ext uri="{A12FA001-AC4F-418D-AE19-62706E023703}">
                      <ahyp:hlinkClr xmlns:ahyp="http://schemas.microsoft.com/office/drawing/2018/hyperlinkcolor" val="tx"/>
                    </a:ext>
                  </a:extLst>
                </a:hlinkClick>
              </a:rPr>
              <a:t>Exodus 23</a:t>
            </a:r>
            <a:endParaRPr lang="en-US" sz="1800" dirty="0"/>
          </a:p>
        </p:txBody>
      </p:sp>
      <p:sp>
        <p:nvSpPr>
          <p:cNvPr id="66" name="date-dcb-5"/>
          <p:cNvSpPr txBox="1"/>
          <p:nvPr/>
        </p:nvSpPr>
        <p:spPr>
          <a:xfrm>
            <a:off x="4661840"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1446 BC</a:t>
            </a:r>
            <a:endParaRPr lang="en-US" sz="1100" dirty="0"/>
          </a:p>
        </p:txBody>
      </p:sp>
      <p:sp>
        <p:nvSpPr>
          <p:cNvPr id="67" name="title-dcb-5"/>
          <p:cNvSpPr txBox="1"/>
          <p:nvPr/>
        </p:nvSpPr>
        <p:spPr>
          <a:xfrm>
            <a:off x="3546272"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ML: Justice; 3 Feasts; Angel</a:t>
            </a:r>
            <a:endParaRPr lang="en-US" sz="1300" dirty="0"/>
          </a:p>
        </p:txBody>
      </p:sp>
      <p:sp>
        <p:nvSpPr>
          <p:cNvPr id="68" name="link-dcb-5">
            <a:hlinkClick r:id="rId33" tooltip="Go to Exodus 23 (slide 77)" action="ppaction://hlinksldjump"/>
          </p:cNvPr>
          <p:cNvSpPr txBox="1"/>
          <p:nvPr/>
        </p:nvSpPr>
        <p:spPr>
          <a:xfrm>
            <a:off x="3363392" y="4754880"/>
            <a:ext cx="2650160" cy="1207008"/>
          </a:xfrm>
          <a:prstGeom prst="rect">
            <a:avLst/>
          </a:prstGeom>
          <a:noFill/>
          <a:ln/>
        </p:spPr>
        <p:txBody>
          <a:bodyPr wrap="square" lIns="0" tIns="0" rIns="0" bIns="0" rtlCol="0" anchor="ctr"/>
          <a:lstStyle/>
          <a:p>
            <a:pPr indent="0" marL="0">
              <a:buNone/>
            </a:pPr>
            <a:endParaRPr lang="en-US" dirty="0"/>
          </a:p>
        </p:txBody>
      </p:sp>
      <p:sp>
        <p:nvSpPr>
          <p:cNvPr id="69" name="card-dcb-6"/>
          <p:cNvSpPr/>
          <p:nvPr/>
        </p:nvSpPr>
        <p:spPr>
          <a:xfrm>
            <a:off x="6178144" y="4754880"/>
            <a:ext cx="2650160" cy="1207008"/>
          </a:xfrm>
          <a:prstGeom prst="roundRect">
            <a:avLst>
              <a:gd name="adj" fmla="val 7576"/>
            </a:avLst>
          </a:prstGeom>
          <a:solidFill>
            <a:schemeClr val="bg2"/>
          </a:solidFill>
          <a:ln/>
        </p:spPr>
      </p:sp>
      <p:sp>
        <p:nvSpPr>
          <p:cNvPr id="70" name="pill-dcb-6"/>
          <p:cNvSpPr/>
          <p:nvPr/>
        </p:nvSpPr>
        <p:spPr>
          <a:xfrm>
            <a:off x="6361024" y="4882896"/>
            <a:ext cx="1024128" cy="256032"/>
          </a:xfrm>
          <a:prstGeom prst="roundRect">
            <a:avLst>
              <a:gd name="adj" fmla="val 50000"/>
            </a:avLst>
          </a:prstGeom>
          <a:solidFill>
            <a:schemeClr val="accent3"/>
          </a:solidFill>
          <a:ln/>
        </p:spPr>
      </p:sp>
      <p:sp>
        <p:nvSpPr>
          <p:cNvPr id="71" name="tag-dcb-6"/>
          <p:cNvSpPr txBox="1"/>
          <p:nvPr/>
        </p:nvSpPr>
        <p:spPr>
          <a:xfrm>
            <a:off x="6361024"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7 of 8</a:t>
            </a:r>
            <a:endParaRPr lang="en-US" sz="1050" dirty="0"/>
          </a:p>
        </p:txBody>
      </p:sp>
      <p:sp>
        <p:nvSpPr>
          <p:cNvPr id="72" name="ref-dcb-6"/>
          <p:cNvSpPr txBox="1"/>
          <p:nvPr/>
        </p:nvSpPr>
        <p:spPr>
          <a:xfrm>
            <a:off x="6361024"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4" action="ppaction://hlinksldjump" tooltip="Go to 2 Chronicles 15 (slide 86)">
                  <a:extLst>
                    <a:ext uri="{A12FA001-AC4F-418D-AE19-62706E023703}">
                      <ahyp:hlinkClr xmlns:ahyp="http://schemas.microsoft.com/office/drawing/2018/hyperlinkcolor" val="tx"/>
                    </a:ext>
                  </a:extLst>
                </a:hlinkClick>
              </a:rPr>
              <a:t>2 Chronicles 15</a:t>
            </a:r>
            <a:endParaRPr lang="en-US" sz="1800" dirty="0"/>
          </a:p>
        </p:txBody>
      </p:sp>
      <p:sp>
        <p:nvSpPr>
          <p:cNvPr id="73" name="date-dcb-6"/>
          <p:cNvSpPr txBox="1"/>
          <p:nvPr/>
        </p:nvSpPr>
        <p:spPr>
          <a:xfrm>
            <a:off x="7476592"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897 BC</a:t>
            </a:r>
            <a:endParaRPr lang="en-US" sz="1100" dirty="0"/>
          </a:p>
        </p:txBody>
      </p:sp>
      <p:sp>
        <p:nvSpPr>
          <p:cNvPr id="74" name="title-dcb-6"/>
          <p:cNvSpPr txBox="1"/>
          <p:nvPr/>
        </p:nvSpPr>
        <p:spPr>
          <a:xfrm>
            <a:off x="6361024"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Asa's Reforms</a:t>
            </a:r>
            <a:endParaRPr lang="en-US" sz="1300" dirty="0"/>
          </a:p>
        </p:txBody>
      </p:sp>
      <p:sp>
        <p:nvSpPr>
          <p:cNvPr id="75" name="link-dcb-6">
            <a:hlinkClick r:id="rId34" tooltip="Go to 2 Chronicles 15 (slide 86)" action="ppaction://hlinksldjump"/>
          </p:cNvPr>
          <p:cNvSpPr txBox="1"/>
          <p:nvPr/>
        </p:nvSpPr>
        <p:spPr>
          <a:xfrm>
            <a:off x="6178144" y="4754880"/>
            <a:ext cx="2650160" cy="1207008"/>
          </a:xfrm>
          <a:prstGeom prst="rect">
            <a:avLst/>
          </a:prstGeom>
          <a:noFill/>
          <a:ln/>
        </p:spPr>
        <p:txBody>
          <a:bodyPr wrap="square" lIns="0" tIns="0" rIns="0" bIns="0" rtlCol="0" anchor="ctr"/>
          <a:lstStyle/>
          <a:p>
            <a:pPr indent="0" marL="0">
              <a:buNone/>
            </a:pPr>
            <a:endParaRPr lang="en-US" dirty="0"/>
          </a:p>
        </p:txBody>
      </p:sp>
      <p:sp>
        <p:nvSpPr>
          <p:cNvPr id="76" name="card-dcb-7"/>
          <p:cNvSpPr/>
          <p:nvPr/>
        </p:nvSpPr>
        <p:spPr>
          <a:xfrm>
            <a:off x="8992895" y="4754880"/>
            <a:ext cx="2650160" cy="1207008"/>
          </a:xfrm>
          <a:prstGeom prst="roundRect">
            <a:avLst>
              <a:gd name="adj" fmla="val 7576"/>
            </a:avLst>
          </a:prstGeom>
          <a:solidFill>
            <a:schemeClr val="bg2"/>
          </a:solidFill>
          <a:ln/>
        </p:spPr>
      </p:sp>
      <p:sp>
        <p:nvSpPr>
          <p:cNvPr id="77" name="pill-dcb-7"/>
          <p:cNvSpPr/>
          <p:nvPr/>
        </p:nvSpPr>
        <p:spPr>
          <a:xfrm>
            <a:off x="9175775" y="4882896"/>
            <a:ext cx="1024128" cy="256032"/>
          </a:xfrm>
          <a:prstGeom prst="roundRect">
            <a:avLst>
              <a:gd name="adj" fmla="val 50000"/>
            </a:avLst>
          </a:prstGeom>
          <a:solidFill>
            <a:schemeClr val="accent3"/>
          </a:solidFill>
          <a:ln/>
        </p:spPr>
      </p:sp>
      <p:sp>
        <p:nvSpPr>
          <p:cNvPr id="78" name="tag-dcb-7"/>
          <p:cNvSpPr txBox="1"/>
          <p:nvPr/>
        </p:nvSpPr>
        <p:spPr>
          <a:xfrm>
            <a:off x="9175775"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8 of 8</a:t>
            </a:r>
            <a:endParaRPr lang="en-US" sz="1050" dirty="0"/>
          </a:p>
        </p:txBody>
      </p:sp>
      <p:sp>
        <p:nvSpPr>
          <p:cNvPr id="79" name="ref-dcb-7"/>
          <p:cNvSpPr txBox="1"/>
          <p:nvPr/>
        </p:nvSpPr>
        <p:spPr>
          <a:xfrm>
            <a:off x="9175775"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5" action="ppaction://hlinksldjump" tooltip="Go to Acts 21 (slide 94)">
                  <a:extLst>
                    <a:ext uri="{A12FA001-AC4F-418D-AE19-62706E023703}">
                      <ahyp:hlinkClr xmlns:ahyp="http://schemas.microsoft.com/office/drawing/2018/hyperlinkcolor" val="tx"/>
                    </a:ext>
                  </a:extLst>
                </a:hlinkClick>
              </a:rPr>
              <a:t>Acts 21</a:t>
            </a:r>
            <a:endParaRPr lang="en-US" sz="1800" dirty="0"/>
          </a:p>
        </p:txBody>
      </p:sp>
      <p:sp>
        <p:nvSpPr>
          <p:cNvPr id="80" name="date-dcb-7"/>
          <p:cNvSpPr txBox="1"/>
          <p:nvPr/>
        </p:nvSpPr>
        <p:spPr>
          <a:xfrm>
            <a:off x="10291343"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57</a:t>
            </a:r>
            <a:endParaRPr lang="en-US" sz="1100" dirty="0"/>
          </a:p>
        </p:txBody>
      </p:sp>
      <p:sp>
        <p:nvSpPr>
          <p:cNvPr id="81" name="title-dcb-7"/>
          <p:cNvSpPr txBox="1"/>
          <p:nvPr/>
        </p:nvSpPr>
        <p:spPr>
          <a:xfrm>
            <a:off x="9175775"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Tyre, Caesarea, Jeru; Riot</a:t>
            </a:r>
            <a:endParaRPr lang="en-US" sz="1300" dirty="0"/>
          </a:p>
        </p:txBody>
      </p:sp>
      <p:sp>
        <p:nvSpPr>
          <p:cNvPr id="82" name="link-dcb-7">
            <a:hlinkClick r:id="rId35" tooltip="Go to Acts 21 (slide 94)" action="ppaction://hlinksldjump"/>
          </p:cNvPr>
          <p:cNvSpPr txBox="1"/>
          <p:nvPr/>
        </p:nvSpPr>
        <p:spPr>
          <a:xfrm>
            <a:off x="8992895" y="4754880"/>
            <a:ext cx="2650160" cy="1207008"/>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CONTENTS  ·  CLICK ANY ITEM TO JUMP TO IT</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toc-card-0"/>
          <p:cNvSpPr/>
          <p:nvPr/>
        </p:nvSpPr>
        <p:spPr>
          <a:xfrm>
            <a:off x="548640"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5" name="icon-bg-users"/>
          <p:cNvSpPr/>
          <p:nvPr/>
        </p:nvSpPr>
        <p:spPr>
          <a:xfrm>
            <a:off x="1512532" y="2103120"/>
            <a:ext cx="640080" cy="640080"/>
          </a:xfrm>
          <a:prstGeom prst="ellipse">
            <a:avLst/>
          </a:prstGeom>
          <a:solidFill>
            <a:schemeClr val="accent2"/>
          </a:solidFill>
          <a:ln/>
        </p:spPr>
      </p:sp>
      <p:pic>
        <p:nvPicPr>
          <p:cNvPr id="6" name="icon-users" descr="users">    </p:cNvPr>
          <p:cNvPicPr>
            <a:picLocks noChangeAspect="1"/>
          </p:cNvPicPr>
          <p:nvPr/>
        </p:nvPicPr>
        <p:blipFill>
          <a:blip r:embed="rId1"/>
          <a:stretch>
            <a:fillRect/>
          </a:stretch>
        </p:blipFill>
        <p:spPr>
          <a:xfrm>
            <a:off x="1656550" y="2247138"/>
            <a:ext cx="352044" cy="352044"/>
          </a:xfrm>
          <a:prstGeom prst="rect">
            <a:avLst/>
          </a:prstGeom>
        </p:spPr>
      </p:pic>
      <p:sp>
        <p:nvSpPr>
          <p:cNvPr id="7" name="toc-label-0"/>
          <p:cNvSpPr txBox="1"/>
          <p:nvPr/>
        </p:nvSpPr>
        <p:spPr>
          <a:xfrm>
            <a:off x="731520"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3" action="ppaction://hlinksldjump" tooltip="Go to People (slide 104)">
                  <a:extLst>
                    <a:ext uri="{A12FA001-AC4F-418D-AE19-62706E023703}">
                      <ahyp:hlinkClr xmlns:ahyp="http://schemas.microsoft.com/office/drawing/2018/hyperlinkcolor" val="tx"/>
                    </a:ext>
                  </a:extLst>
                </a:hlinkClick>
              </a:rPr>
              <a:t>People</a:t>
            </a:r>
            <a:endParaRPr lang="en-US" sz="2200" dirty="0"/>
          </a:p>
        </p:txBody>
      </p:sp>
      <p:sp>
        <p:nvSpPr>
          <p:cNvPr id="8" name="toc-items-0"/>
          <p:cNvSpPr txBox="1"/>
          <p:nvPr/>
        </p:nvSpPr>
        <p:spPr>
          <a:xfrm>
            <a:off x="685800"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3" action="ppaction://hlinksldjump" tooltip="Go to slide 104">
                  <a:extLst>
                    <a:ext uri="{A12FA001-AC4F-418D-AE19-62706E023703}">
                      <ahyp:hlinkClr xmlns:ahyp="http://schemas.microsoft.com/office/drawing/2018/hyperlinkcolor" val="tx"/>
                    </a:ext>
                  </a:extLst>
                </a:hlinkClick>
              </a:rPr>
              <a:t>Kings who sought the LORD</a:t>
            </a:r>
            <a:endParaRPr lang="en-US" sz="1300" dirty="0"/>
          </a:p>
          <a:p>
            <a:pPr marL="139700" indent="-139700">
              <a:spcAft>
                <a:spcPts val="600"/>
              </a:spcAft>
              <a:buSzPct val="100000"/>
              <a:buChar char="•"/>
            </a:pPr>
            <a:r>
              <a:rPr lang="en-US" sz="1300" u="sng" dirty="0">
                <a:solidFill>
                  <a:schemeClr val="accent5"/>
                </a:solidFill>
                <a:hlinkClick r:id="rId33" action="ppaction://hlinksldjump" tooltip="Go to slide 104">
                  <a:extLst>
                    <a:ext uri="{A12FA001-AC4F-418D-AE19-62706E023703}">
                      <ahyp:hlinkClr xmlns:ahyp="http://schemas.microsoft.com/office/drawing/2018/hyperlinkcolor" val="tx"/>
                    </a:ext>
                  </a:extLst>
                </a:hlinkClick>
              </a:rPr>
              <a:t>Prophets sent with a word</a:t>
            </a:r>
            <a:endParaRPr lang="en-US" sz="1300" dirty="0"/>
          </a:p>
          <a:p>
            <a:pPr marL="139700" indent="-139700">
              <a:spcAft>
                <a:spcPts val="600"/>
              </a:spcAft>
              <a:buSzPct val="100000"/>
              <a:buChar char="•"/>
            </a:pPr>
            <a:r>
              <a:rPr lang="en-US" sz="1300" u="sng" dirty="0">
                <a:solidFill>
                  <a:schemeClr val="accent5"/>
                </a:solidFill>
                <a:hlinkClick r:id="rId33" action="ppaction://hlinksldjump" tooltip="Go to slide 104">
                  <a:extLst>
                    <a:ext uri="{A12FA001-AC4F-418D-AE19-62706E023703}">
                      <ahyp:hlinkClr xmlns:ahyp="http://schemas.microsoft.com/office/drawing/2018/hyperlinkcolor" val="tx"/>
                    </a:ext>
                  </a:extLst>
                </a:hlinkClick>
              </a:rPr>
              <a:t>Samuel the prophet</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105">
                  <a:extLst>
                    <a:ext uri="{A12FA001-AC4F-418D-AE19-62706E023703}">
                      <ahyp:hlinkClr xmlns:ahyp="http://schemas.microsoft.com/office/drawing/2018/hyperlinkcolor" val="tx"/>
                    </a:ext>
                  </a:extLst>
                </a:hlinkClick>
              </a:rPr>
              <a:t>The house of David</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105">
                  <a:extLst>
                    <a:ext uri="{A12FA001-AC4F-418D-AE19-62706E023703}">
                      <ahyp:hlinkClr xmlns:ahyp="http://schemas.microsoft.com/office/drawing/2018/hyperlinkcolor" val="tx"/>
                    </a:ext>
                  </a:extLst>
                </a:hlinkClick>
              </a:rPr>
              <a:t>Angels sent by God</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105">
                  <a:extLst>
                    <a:ext uri="{A12FA001-AC4F-418D-AE19-62706E023703}">
                      <ahyp:hlinkClr xmlns:ahyp="http://schemas.microsoft.com/office/drawing/2018/hyperlinkcolor" val="tx"/>
                    </a:ext>
                  </a:extLst>
                </a:hlinkClick>
              </a:rPr>
              <a:t>Paul, bound for the name…</a:t>
            </a:r>
            <a:endParaRPr lang="en-US" sz="1300" dirty="0"/>
          </a:p>
        </p:txBody>
      </p:sp>
      <p:sp>
        <p:nvSpPr>
          <p:cNvPr id="9" name="toc-card-1"/>
          <p:cNvSpPr/>
          <p:nvPr/>
        </p:nvSpPr>
        <p:spPr>
          <a:xfrm>
            <a:off x="3390824"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0" name="icon-bg-hour"/>
          <p:cNvSpPr/>
          <p:nvPr/>
        </p:nvSpPr>
        <p:spPr>
          <a:xfrm>
            <a:off x="4354716" y="2103120"/>
            <a:ext cx="640080" cy="640080"/>
          </a:xfrm>
          <a:prstGeom prst="ellipse">
            <a:avLst/>
          </a:prstGeom>
          <a:solidFill>
            <a:schemeClr val="accent2"/>
          </a:solidFill>
          <a:ln/>
        </p:spPr>
      </p:sp>
      <p:pic>
        <p:nvPicPr>
          <p:cNvPr id="11" name="icon-hour" descr="hour">    </p:cNvPr>
          <p:cNvPicPr>
            <a:picLocks noChangeAspect="1"/>
          </p:cNvPicPr>
          <p:nvPr/>
        </p:nvPicPr>
        <p:blipFill>
          <a:blip r:embed="rId9"/>
          <a:stretch>
            <a:fillRect/>
          </a:stretch>
        </p:blipFill>
        <p:spPr>
          <a:xfrm>
            <a:off x="4498734" y="2247138"/>
            <a:ext cx="352044" cy="352044"/>
          </a:xfrm>
          <a:prstGeom prst="rect">
            <a:avLst/>
          </a:prstGeom>
        </p:spPr>
      </p:pic>
      <p:sp>
        <p:nvSpPr>
          <p:cNvPr id="12" name="toc-label-1"/>
          <p:cNvSpPr txBox="1"/>
          <p:nvPr/>
        </p:nvSpPr>
        <p:spPr>
          <a:xfrm>
            <a:off x="3573704"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5" action="ppaction://hlinksldjump" tooltip="Go to Chronology (slide 106)">
                  <a:extLst>
                    <a:ext uri="{A12FA001-AC4F-418D-AE19-62706E023703}">
                      <ahyp:hlinkClr xmlns:ahyp="http://schemas.microsoft.com/office/drawing/2018/hyperlinkcolor" val="tx"/>
                    </a:ext>
                  </a:extLst>
                </a:hlinkClick>
              </a:rPr>
              <a:t>Chronology</a:t>
            </a:r>
            <a:endParaRPr lang="en-US" sz="2200" dirty="0"/>
          </a:p>
        </p:txBody>
      </p:sp>
      <p:sp>
        <p:nvSpPr>
          <p:cNvPr id="13" name="toc-items-1"/>
          <p:cNvSpPr txBox="1"/>
          <p:nvPr/>
        </p:nvSpPr>
        <p:spPr>
          <a:xfrm>
            <a:off x="3527984"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5" action="ppaction://hlinksldjump" tooltip="Go to slide 106">
                  <a:extLst>
                    <a:ext uri="{A12FA001-AC4F-418D-AE19-62706E023703}">
                      <ahyp:hlinkClr xmlns:ahyp="http://schemas.microsoft.com/office/drawing/2018/hyperlinkcolor" val="tx"/>
                    </a:ext>
                  </a:extLst>
                </a:hlinkClick>
              </a:rPr>
              <a:t>Timeline of the chapters</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107">
                  <a:extLst>
                    <a:ext uri="{A12FA001-AC4F-418D-AE19-62706E023703}">
                      <ahyp:hlinkClr xmlns:ahyp="http://schemas.microsoft.com/office/drawing/2018/hyperlinkcolor" val="tx"/>
                    </a:ext>
                  </a:extLst>
                </a:hlinkClick>
              </a:rPr>
              <a:t>From Sinai to Shiloh</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107">
                  <a:extLst>
                    <a:ext uri="{A12FA001-AC4F-418D-AE19-62706E023703}">
                      <ahyp:hlinkClr xmlns:ahyp="http://schemas.microsoft.com/office/drawing/2018/hyperlinkcolor" val="tx"/>
                    </a:ext>
                  </a:extLst>
                </a:hlinkClick>
              </a:rPr>
              <a:t>Three crises in Judah</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107">
                  <a:extLst>
                    <a:ext uri="{A12FA001-AC4F-418D-AE19-62706E023703}">
                      <ahyp:hlinkClr xmlns:ahyp="http://schemas.microsoft.com/office/drawing/2018/hyperlinkcolor" val="tx"/>
                    </a:ext>
                  </a:extLst>
                </a:hlinkClick>
              </a:rPr>
              <a:t>Prophecy from Persia</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107">
                  <a:extLst>
                    <a:ext uri="{A12FA001-AC4F-418D-AE19-62706E023703}">
                      <ahyp:hlinkClr xmlns:ahyp="http://schemas.microsoft.com/office/drawing/2018/hyperlinkcolor" val="tx"/>
                    </a:ext>
                  </a:extLst>
                </a:hlinkClick>
              </a:rPr>
              <a:t>Christ and the early…</a:t>
            </a:r>
            <a:endParaRPr lang="en-US" sz="1300" dirty="0"/>
          </a:p>
        </p:txBody>
      </p:sp>
      <p:sp>
        <p:nvSpPr>
          <p:cNvPr id="14" name="toc-card-2"/>
          <p:cNvSpPr/>
          <p:nvPr/>
        </p:nvSpPr>
        <p:spPr>
          <a:xfrm>
            <a:off x="6233008"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5" name="icon-bg-map"/>
          <p:cNvSpPr/>
          <p:nvPr/>
        </p:nvSpPr>
        <p:spPr>
          <a:xfrm>
            <a:off x="7196900" y="2103120"/>
            <a:ext cx="640080" cy="640080"/>
          </a:xfrm>
          <a:prstGeom prst="ellipse">
            <a:avLst/>
          </a:prstGeom>
          <a:solidFill>
            <a:schemeClr val="accent2"/>
          </a:solidFill>
          <a:ln/>
        </p:spPr>
      </p:sp>
      <p:pic>
        <p:nvPicPr>
          <p:cNvPr id="16" name="icon-map" descr="map">    </p:cNvPr>
          <p:cNvPicPr>
            <a:picLocks noChangeAspect="1"/>
          </p:cNvPicPr>
          <p:nvPr/>
        </p:nvPicPr>
        <p:blipFill>
          <a:blip r:embed="rId16"/>
          <a:stretch>
            <a:fillRect/>
          </a:stretch>
        </p:blipFill>
        <p:spPr>
          <a:xfrm>
            <a:off x="7340917" y="2247138"/>
            <a:ext cx="352044" cy="352044"/>
          </a:xfrm>
          <a:prstGeom prst="rect">
            <a:avLst/>
          </a:prstGeom>
        </p:spPr>
      </p:pic>
      <p:sp>
        <p:nvSpPr>
          <p:cNvPr id="17" name="toc-label-2"/>
          <p:cNvSpPr txBox="1"/>
          <p:nvPr/>
        </p:nvSpPr>
        <p:spPr>
          <a:xfrm>
            <a:off x="6415888"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7" action="ppaction://hlinksldjump" tooltip="Go to Geography (slide 108)">
                  <a:extLst>
                    <a:ext uri="{A12FA001-AC4F-418D-AE19-62706E023703}">
                      <ahyp:hlinkClr xmlns:ahyp="http://schemas.microsoft.com/office/drawing/2018/hyperlinkcolor" val="tx"/>
                    </a:ext>
                  </a:extLst>
                </a:hlinkClick>
              </a:rPr>
              <a:t>Geography</a:t>
            </a:r>
            <a:endParaRPr lang="en-US" sz="2200" dirty="0"/>
          </a:p>
        </p:txBody>
      </p:sp>
      <p:sp>
        <p:nvSpPr>
          <p:cNvPr id="18" name="toc-items-2"/>
          <p:cNvSpPr txBox="1"/>
          <p:nvPr/>
        </p:nvSpPr>
        <p:spPr>
          <a:xfrm>
            <a:off x="6370168"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7" action="ppaction://hlinksldjump" tooltip="Go to slide 108">
                  <a:extLst>
                    <a:ext uri="{A12FA001-AC4F-418D-AE19-62706E023703}">
                      <ahyp:hlinkClr xmlns:ahyp="http://schemas.microsoft.com/office/drawing/2018/hyperlinkcolor" val="tx"/>
                    </a:ext>
                  </a:extLst>
                </a:hlinkClick>
              </a:rPr>
              <a:t>Jerusalem saved and burned</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108">
                  <a:extLst>
                    <a:ext uri="{A12FA001-AC4F-418D-AE19-62706E023703}">
                      <ahyp:hlinkClr xmlns:ahyp="http://schemas.microsoft.com/office/drawing/2018/hyperlinkcolor" val="tx"/>
                    </a:ext>
                  </a:extLst>
                </a:hlinkClick>
              </a:rPr>
              <a:t>Babylon</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108">
                  <a:extLst>
                    <a:ext uri="{A12FA001-AC4F-418D-AE19-62706E023703}">
                      <ahyp:hlinkClr xmlns:ahyp="http://schemas.microsoft.com/office/drawing/2018/hyperlinkcolor" val="tx"/>
                    </a:ext>
                  </a:extLst>
                </a:hlinkClick>
              </a:rPr>
              <a:t>Egypt</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108">
                  <a:extLst>
                    <a:ext uri="{A12FA001-AC4F-418D-AE19-62706E023703}">
                      <ahyp:hlinkClr xmlns:ahyp="http://schemas.microsoft.com/office/drawing/2018/hyperlinkcolor" val="tx"/>
                    </a:ext>
                  </a:extLst>
                </a:hlinkClick>
              </a:rPr>
              <a:t>Cyprus</a:t>
            </a:r>
            <a:endParaRPr lang="en-US" sz="1300" dirty="0"/>
          </a:p>
        </p:txBody>
      </p:sp>
      <p:sp>
        <p:nvSpPr>
          <p:cNvPr id="19" name="toc-card-3"/>
          <p:cNvSpPr/>
          <p:nvPr/>
        </p:nvSpPr>
        <p:spPr>
          <a:xfrm>
            <a:off x="9075191"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20" name="icon-bg-link"/>
          <p:cNvSpPr/>
          <p:nvPr/>
        </p:nvSpPr>
        <p:spPr>
          <a:xfrm>
            <a:off x="10039083" y="2103120"/>
            <a:ext cx="640080" cy="640080"/>
          </a:xfrm>
          <a:prstGeom prst="ellipse">
            <a:avLst/>
          </a:prstGeom>
          <a:solidFill>
            <a:schemeClr val="accent2"/>
          </a:solidFill>
          <a:ln/>
        </p:spPr>
      </p:sp>
      <p:pic>
        <p:nvPicPr>
          <p:cNvPr id="21" name="icon-link" descr="link">    </p:cNvPr>
          <p:cNvPicPr>
            <a:picLocks noChangeAspect="1"/>
          </p:cNvPicPr>
          <p:nvPr/>
        </p:nvPicPr>
        <p:blipFill>
          <a:blip r:embed="rId22"/>
          <a:stretch>
            <a:fillRect/>
          </a:stretch>
        </p:blipFill>
        <p:spPr>
          <a:xfrm>
            <a:off x="10183101" y="2247138"/>
            <a:ext cx="352044" cy="352044"/>
          </a:xfrm>
          <a:prstGeom prst="rect">
            <a:avLst/>
          </a:prstGeom>
        </p:spPr>
      </p:pic>
      <p:sp>
        <p:nvSpPr>
          <p:cNvPr id="22" name="toc-label-3"/>
          <p:cNvSpPr txBox="1"/>
          <p:nvPr/>
        </p:nvSpPr>
        <p:spPr>
          <a:xfrm>
            <a:off x="9258071"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8" action="ppaction://hlinksldjump" tooltip="Go to Other Themes (slide 109)">
                  <a:extLst>
                    <a:ext uri="{A12FA001-AC4F-418D-AE19-62706E023703}">
                      <ahyp:hlinkClr xmlns:ahyp="http://schemas.microsoft.com/office/drawing/2018/hyperlinkcolor" val="tx"/>
                    </a:ext>
                  </a:extLst>
                </a:hlinkClick>
              </a:rPr>
              <a:t>Other Themes</a:t>
            </a:r>
            <a:endParaRPr lang="en-US" sz="2200" dirty="0"/>
          </a:p>
        </p:txBody>
      </p:sp>
      <p:sp>
        <p:nvSpPr>
          <p:cNvPr id="23" name="toc-items-3"/>
          <p:cNvSpPr txBox="1"/>
          <p:nvPr/>
        </p:nvSpPr>
        <p:spPr>
          <a:xfrm>
            <a:off x="9212351"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8" action="ppaction://hlinksldjump" tooltip="Go to slide 109">
                  <a:extLst>
                    <a:ext uri="{A12FA001-AC4F-418D-AE19-62706E023703}">
                      <ahyp:hlinkClr xmlns:ahyp="http://schemas.microsoft.com/office/drawing/2018/hyperlinkcolor" val="tx"/>
                    </a:ext>
                  </a:extLst>
                </a:hlinkClick>
              </a:rPr>
              <a:t>Bread and the passover</a:t>
            </a:r>
            <a:endParaRPr lang="en-US" sz="1300" dirty="0"/>
          </a:p>
          <a:p>
            <a:pPr marL="139700" indent="-139700">
              <a:spcAft>
                <a:spcPts val="600"/>
              </a:spcAft>
              <a:buSzPct val="100000"/>
              <a:buChar char="•"/>
            </a:pPr>
            <a:r>
              <a:rPr lang="en-US" sz="1300" u="sng" dirty="0">
                <a:solidFill>
                  <a:schemeClr val="accent5"/>
                </a:solidFill>
                <a:hlinkClick r:id="rId38" action="ppaction://hlinksldjump" tooltip="Go to slide 109">
                  <a:extLst>
                    <a:ext uri="{A12FA001-AC4F-418D-AE19-62706E023703}">
                      <ahyp:hlinkClr xmlns:ahyp="http://schemas.microsoft.com/office/drawing/2018/hyperlinkcolor" val="tx"/>
                    </a:ext>
                  </a:extLst>
                </a:hlinkClick>
              </a:rPr>
              <a:t>Seeking the LORD and…</a:t>
            </a:r>
            <a:endParaRPr lang="en-US" sz="1300" dirty="0"/>
          </a:p>
          <a:p>
            <a:pPr marL="139700" indent="-139700">
              <a:spcAft>
                <a:spcPts val="600"/>
              </a:spcAft>
              <a:buSzPct val="100000"/>
              <a:buChar char="•"/>
            </a:pPr>
            <a:r>
              <a:rPr lang="en-US" sz="1300" u="sng" dirty="0">
                <a:solidFill>
                  <a:schemeClr val="accent5"/>
                </a:solidFill>
                <a:hlinkClick r:id="rId38" action="ppaction://hlinksldjump" tooltip="Go to slide 109">
                  <a:extLst>
                    <a:ext uri="{A12FA001-AC4F-418D-AE19-62706E023703}">
                      <ahyp:hlinkClr xmlns:ahyp="http://schemas.microsoft.com/office/drawing/2018/hyperlinkcolor" val="tx"/>
                    </a:ext>
                  </a:extLst>
                </a:hlinkClick>
              </a:rPr>
              <a:t>The dead raised</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110">
                  <a:extLst>
                    <a:ext uri="{A12FA001-AC4F-418D-AE19-62706E023703}">
                      <ahyp:hlinkClr xmlns:ahyp="http://schemas.microsoft.com/office/drawing/2018/hyperlinkcolor" val="tx"/>
                    </a:ext>
                  </a:extLst>
                </a:hlinkClick>
              </a:rPr>
              <a:t>Vows and covenants</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110">
                  <a:extLst>
                    <a:ext uri="{A12FA001-AC4F-418D-AE19-62706E023703}">
                      <ahyp:hlinkClr xmlns:ahyp="http://schemas.microsoft.com/office/drawing/2018/hyperlinkcolor" val="tx"/>
                    </a:ext>
                  </a:extLst>
                </a:hlinkClick>
              </a:rPr>
              <a:t>Pride and humbling</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110">
                  <a:extLst>
                    <a:ext uri="{A12FA001-AC4F-418D-AE19-62706E023703}">
                      <ahyp:hlinkClr xmlns:ahyp="http://schemas.microsoft.com/office/drawing/2018/hyperlinkcolor" val="tx"/>
                    </a:ext>
                  </a:extLst>
                </a:hlinkClick>
              </a:rPr>
              <a:t>Justice and the innocent…</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110">
                  <a:extLst>
                    <a:ext uri="{A12FA001-AC4F-418D-AE19-62706E023703}">
                      <ahyp:hlinkClr xmlns:ahyp="http://schemas.microsoft.com/office/drawing/2018/hyperlinkcolor" val="tx"/>
                    </a:ext>
                  </a:extLst>
                </a:hlinkClick>
              </a:rPr>
              <a:t>Hard words, and those who…</a:t>
            </a:r>
            <a:endParaRPr lang="en-US" sz="13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win-note-bar"/>
          <p:cNvSpPr/>
          <p:nvPr/>
        </p:nvSpPr>
        <p:spPr>
          <a:xfrm>
            <a:off x="548640" y="1508760"/>
            <a:ext cx="11094415" cy="457200"/>
          </a:xfrm>
          <a:prstGeom prst="roundRect">
            <a:avLst>
              <a:gd name="adj" fmla="val 20000"/>
            </a:avLst>
          </a:prstGeom>
          <a:solidFill>
            <a:schemeClr val="accent5"/>
          </a:solidFill>
          <a:ln/>
        </p:spPr>
      </p:sp>
      <p:sp>
        <p:nvSpPr>
          <p:cNvPr id="6" name="twin-note-text"/>
          <p:cNvSpPr txBox="1"/>
          <p:nvPr/>
        </p:nvSpPr>
        <p:spPr>
          <a:xfrm>
            <a:off x="777240" y="1508760"/>
            <a:ext cx="7802575" cy="457200"/>
          </a:xfrm>
          <a:prstGeom prst="rect">
            <a:avLst/>
          </a:prstGeom>
          <a:noFill/>
          <a:ln/>
        </p:spPr>
        <p:txBody>
          <a:bodyPr wrap="square" lIns="0" tIns="0" rIns="0" bIns="0" rtlCol="0" anchor="ctr"/>
          <a:lstStyle/>
          <a:p>
            <a:pPr indent="0" marL="0">
              <a:buNone/>
            </a:pPr>
            <a:r>
              <a:rPr lang="en-US" sz="1400" i="1" dirty="0">
                <a:solidFill>
                  <a:schemeClr val="tx2"/>
                </a:solidFill>
              </a:rPr>
              <a:t>Also today's DCB 5 of 8. This chapter is read in both plans today, so it appears twice in this deck.</a:t>
            </a:r>
            <a:endParaRPr lang="en-US" sz="1400" dirty="0"/>
          </a:p>
        </p:txBody>
      </p:sp>
      <p:sp>
        <p:nvSpPr>
          <p:cNvPr id="7" name="twin-note-link-label"/>
          <p:cNvSpPr txBox="1"/>
          <p:nvPr/>
        </p:nvSpPr>
        <p:spPr>
          <a:xfrm>
            <a:off x="8625535" y="1508760"/>
            <a:ext cx="2834640" cy="457200"/>
          </a:xfrm>
          <a:prstGeom prst="rect">
            <a:avLst/>
          </a:prstGeom>
          <a:noFill/>
          <a:ln/>
        </p:spPr>
        <p:txBody>
          <a:bodyPr wrap="square" lIns="0" tIns="0" rIns="0" bIns="0" rtlCol="0" anchor="ctr"/>
          <a:lstStyle/>
          <a:p>
            <a:pPr algn="r" indent="0" marL="0">
              <a:buNone/>
            </a:pPr>
            <a:r>
              <a:rPr lang="en-US" sz="1400" b="1" dirty="0">
                <a:solidFill>
                  <a:schemeClr val="accent1"/>
                </a:solidFill>
              </a:rPr>
              <a:t>Go to the DCB 5 of 8 copy ›</a:t>
            </a:r>
            <a:endParaRPr lang="en-US" sz="1400" dirty="0"/>
          </a:p>
        </p:txBody>
      </p:sp>
      <p:sp>
        <p:nvSpPr>
          <p:cNvPr id="8" name="twin-note-link">
            <a:hlinkClick r:id="rId8" tooltip="Go to the DCB 5 of 8 copy of 2 Chronicles 32 (slide 68)" action="ppaction://hlinksldjump"/>
          </p:cNvPr>
          <p:cNvSpPr txBox="1"/>
          <p:nvPr/>
        </p:nvSpPr>
        <p:spPr>
          <a:xfrm>
            <a:off x="8625535" y="1508760"/>
            <a:ext cx="2834640" cy="457200"/>
          </a:xfrm>
          <a:prstGeom prst="rect">
            <a:avLst/>
          </a:prstGeom>
          <a:noFill/>
          <a:ln/>
        </p:spPr>
        <p:txBody>
          <a:bodyPr wrap="square" lIns="0" tIns="0" rIns="0" bIns="0" rtlCol="0" anchor="ctr"/>
          <a:lstStyle/>
          <a:p>
            <a:pPr indent="0" marL="0">
              <a:buNone/>
            </a:pPr>
            <a:endParaRPr lang="en-US" dirty="0"/>
          </a:p>
        </p:txBody>
      </p:sp>
      <p:sp>
        <p:nvSpPr>
          <p:cNvPr id="9" name="sum-card-0"/>
          <p:cNvSpPr/>
          <p:nvPr/>
        </p:nvSpPr>
        <p:spPr>
          <a:xfrm>
            <a:off x="548640" y="2075688"/>
            <a:ext cx="5410048" cy="4050792"/>
          </a:xfrm>
          <a:prstGeom prst="roundRect">
            <a:avLst>
              <a:gd name="adj" fmla="val 2257"/>
            </a:avLst>
          </a:prstGeom>
          <a:solidFill>
            <a:schemeClr val="bg2"/>
          </a:solidFill>
          <a:ln/>
        </p:spPr>
      </p:sp>
      <p:sp>
        <p:nvSpPr>
          <p:cNvPr id="10" name="icon-bg-pen"/>
          <p:cNvSpPr/>
          <p:nvPr/>
        </p:nvSpPr>
        <p:spPr>
          <a:xfrm>
            <a:off x="822960" y="2304288"/>
            <a:ext cx="438912" cy="438912"/>
          </a:xfrm>
          <a:prstGeom prst="ellipse">
            <a:avLst/>
          </a:prstGeom>
          <a:solidFill>
            <a:schemeClr val="accent1"/>
          </a:solidFill>
          <a:ln/>
        </p:spPr>
      </p:sp>
      <p:pic>
        <p:nvPicPr>
          <p:cNvPr id="11" name="icon-pen" descr="pen">    </p:cNvPr>
          <p:cNvPicPr>
            <a:picLocks noChangeAspect="1"/>
          </p:cNvPicPr>
          <p:nvPr/>
        </p:nvPicPr>
        <p:blipFill>
          <a:blip r:embed="rId3"/>
          <a:stretch>
            <a:fillRect/>
          </a:stretch>
        </p:blipFill>
        <p:spPr>
          <a:xfrm>
            <a:off x="921715" y="2403043"/>
            <a:ext cx="241402" cy="241402"/>
          </a:xfrm>
          <a:prstGeom prst="rect">
            <a:avLst/>
          </a:prstGeom>
        </p:spPr>
      </p:pic>
      <p:sp>
        <p:nvSpPr>
          <p:cNvPr id="12" name="Text 9"/>
          <p:cNvSpPr txBox="1"/>
          <p:nvPr/>
        </p:nvSpPr>
        <p:spPr>
          <a:xfrm>
            <a:off x="1389888" y="230428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13" name="sum-text-0"/>
          <p:cNvSpPr txBox="1"/>
          <p:nvPr/>
        </p:nvSpPr>
        <p:spPr>
          <a:xfrm>
            <a:off x="822960" y="2898648"/>
            <a:ext cx="4861408" cy="3044952"/>
          </a:xfrm>
          <a:prstGeom prst="rect">
            <a:avLst/>
          </a:prstGeom>
          <a:noFill/>
          <a:ln/>
        </p:spPr>
        <p:txBody>
          <a:bodyPr wrap="square" lIns="0" tIns="0" rIns="0" bIns="0" rtlCol="0" anchor="t"/>
          <a:lstStyle/>
          <a:p>
            <a:pPr indent="0" marL="0">
              <a:buNone/>
            </a:pPr>
            <a:r>
              <a:rPr lang="en-US" sz="1500" dirty="0">
                <a:solidFill>
                  <a:schemeClr val="tx1"/>
                </a:solidFill>
              </a:rPr>
              <a:t>Sennacherib came and besieged the fortified cities of Judah. Hezekiah fortified Jerusalem (Stopped external water supplies. Repaired, fortified, and built walls), exhorted people. Sennacherib sent servants to taunt while besieging Lachish. Hezekiah &amp; Isaiah prayed, YHWH sent destroying angel. Senn went home, was killed in the temple of his god by some of his own children with the sword. Hezekiah became mortally ill, healed, proud, humbled.</a:t>
            </a:r>
            <a:endParaRPr lang="en-US" sz="1500" dirty="0"/>
          </a:p>
        </p:txBody>
      </p:sp>
      <p:sp>
        <p:nvSpPr>
          <p:cNvPr id="14" name="sum-card-1"/>
          <p:cNvSpPr/>
          <p:nvPr/>
        </p:nvSpPr>
        <p:spPr>
          <a:xfrm>
            <a:off x="6233008" y="2075688"/>
            <a:ext cx="5410048" cy="4050792"/>
          </a:xfrm>
          <a:prstGeom prst="roundRect">
            <a:avLst>
              <a:gd name="adj" fmla="val 2257"/>
            </a:avLst>
          </a:prstGeom>
          <a:solidFill>
            <a:schemeClr val="bg2"/>
          </a:solidFill>
          <a:ln/>
        </p:spPr>
      </p:sp>
      <p:sp>
        <p:nvSpPr>
          <p:cNvPr id="15" name="icon-bg-robot"/>
          <p:cNvSpPr/>
          <p:nvPr/>
        </p:nvSpPr>
        <p:spPr>
          <a:xfrm>
            <a:off x="6507328" y="2304288"/>
            <a:ext cx="438912" cy="438912"/>
          </a:xfrm>
          <a:prstGeom prst="ellipse">
            <a:avLst/>
          </a:prstGeom>
          <a:solidFill>
            <a:schemeClr val="accent3"/>
          </a:solidFill>
          <a:ln/>
        </p:spPr>
      </p:sp>
      <p:pic>
        <p:nvPicPr>
          <p:cNvPr id="16" name="icon-robot" descr="robot">    </p:cNvPr>
          <p:cNvPicPr>
            <a:picLocks noChangeAspect="1"/>
          </p:cNvPicPr>
          <p:nvPr/>
        </p:nvPicPr>
        <p:blipFill>
          <a:blip r:embed="rId4"/>
          <a:stretch>
            <a:fillRect/>
          </a:stretch>
        </p:blipFill>
        <p:spPr>
          <a:xfrm>
            <a:off x="6606083" y="2403043"/>
            <a:ext cx="241402" cy="241402"/>
          </a:xfrm>
          <a:prstGeom prst="rect">
            <a:avLst/>
          </a:prstGeom>
        </p:spPr>
      </p:pic>
      <p:sp>
        <p:nvSpPr>
          <p:cNvPr id="17" name="Text 13"/>
          <p:cNvSpPr txBox="1"/>
          <p:nvPr/>
        </p:nvSpPr>
        <p:spPr>
          <a:xfrm>
            <a:off x="7074256" y="230428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8" name="sum-text-1"/>
          <p:cNvSpPr txBox="1"/>
          <p:nvPr/>
        </p:nvSpPr>
        <p:spPr>
          <a:xfrm>
            <a:off x="6507328" y="2898648"/>
            <a:ext cx="4861408" cy="3044952"/>
          </a:xfrm>
          <a:prstGeom prst="rect">
            <a:avLst/>
          </a:prstGeom>
          <a:noFill/>
          <a:ln/>
        </p:spPr>
        <p:txBody>
          <a:bodyPr wrap="square" lIns="0" tIns="0" rIns="0" bIns="0" rtlCol="0" anchor="t"/>
          <a:lstStyle/>
          <a:p>
            <a:pPr indent="0" marL="0">
              <a:buNone/>
            </a:pPr>
            <a:r>
              <a:rPr lang="en-US" sz="1500" dirty="0">
                <a:solidFill>
                  <a:schemeClr val="tx1"/>
                </a:solidFill>
              </a:rPr>
              <a:t>After Hezekiah's reforms, Sennacherib king of Assyria entered Judah and encamped against the fenced cities. Hezekiah took counsel to stop the waters of the fountains outside Jerusalem, built up the broken wall, repaired Millo, and made shields. He told the people, Be strong and courageous, for with him is an arm of flesh; but with us is the LORD our God. Sennacherib's servants, sent while he besieged Lachish, mocked the God of Jerusalem in speech and letters. Hezekiah and Isaiah prayed, and the LORD sent an angel that cut off the Assyrian captains. Sennacherib went home in shame and was slain by his own sons. Hezekiah was later sick, healed, lifted up in pride, humbled, and prospered until his death.</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Sennacherib invades Judah; Hezekiah stops the waters and strengthens the wall; the Assyrians rail against the LORD; Isaiah and Hezekiah pray; an angel cuts off the army; Hezekiah’s sickness, pride, and humbling.</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After these things, Sennacherib king of Assyria came, entered into Judah, and encamped against the fenced cities (v. 1).</a:t>
            </a:r>
            <a:endParaRPr lang="en-US" sz="1400" dirty="0"/>
          </a:p>
          <a:p>
            <a:pPr marL="203200" indent="-203200">
              <a:spcAft>
                <a:spcPts val="500"/>
              </a:spcAft>
              <a:buSzPct val="100000"/>
              <a:buChar char="•"/>
            </a:pPr>
            <a:r>
              <a:rPr lang="en-US" sz="1400" dirty="0">
                <a:solidFill>
                  <a:schemeClr val="tx1"/>
                </a:solidFill>
              </a:rPr>
              <a:t>Hezekiah took counsel with his princes and mighty men to stop the waters of the fountains without the city. They asked, Why should the kings of Assyria come, and find much water? (vv. 2-4).</a:t>
            </a:r>
            <a:endParaRPr lang="en-US" sz="1400" dirty="0"/>
          </a:p>
          <a:p>
            <a:pPr marL="203200" indent="-203200">
              <a:spcAft>
                <a:spcPts val="500"/>
              </a:spcAft>
              <a:buSzPct val="100000"/>
              <a:buChar char="•"/>
            </a:pPr>
            <a:r>
              <a:rPr lang="en-US" sz="1400" dirty="0">
                <a:solidFill>
                  <a:schemeClr val="tx1"/>
                </a:solidFill>
              </a:rPr>
              <a:t>He built up the broken wall, built another wall without, repaired Millo in the city of David, and made darts and shields in abundance (v. 5).</a:t>
            </a:r>
            <a:endParaRPr lang="en-US" sz="1400" dirty="0"/>
          </a:p>
          <a:p>
            <a:pPr marL="203200" indent="-203200">
              <a:spcAft>
                <a:spcPts val="500"/>
              </a:spcAft>
              <a:buSzPct val="100000"/>
              <a:buChar char="•"/>
            </a:pPr>
            <a:r>
              <a:rPr lang="en-US" sz="1400" dirty="0">
                <a:solidFill>
                  <a:schemeClr val="tx1"/>
                </a:solidFill>
              </a:rPr>
              <a:t>He set captains of war and said, Be strong and courageous. With him is an arm of flesh; but with us is the LORD our God to help us, and to fight our battles. The people rested upon his words (vv. 6-8).</a:t>
            </a:r>
            <a:endParaRPr lang="en-US" sz="1400" dirty="0"/>
          </a:p>
          <a:p>
            <a:pPr marL="203200" indent="-203200">
              <a:spcAft>
                <a:spcPts val="500"/>
              </a:spcAft>
              <a:buSzPct val="100000"/>
              <a:buChar char="•"/>
            </a:pPr>
            <a:r>
              <a:rPr lang="en-US" sz="1400" dirty="0">
                <a:solidFill>
                  <a:schemeClr val="tx1"/>
                </a:solidFill>
              </a:rPr>
              <a:t>While Sennacherib laid siege against Lachish, his servants came to Jerusalem: Whereon do ye trust? No god of any nation was able to deliver his people out of mine hand; how much less shall your God deliver you? (vv. 9-15).</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They spake against the LORD God and Hezekiah, wrote letters to rail on the LORD God of Israel, and cried in the Jews' speech to affright the people on the wall (vv. 16-19).</a:t>
            </a:r>
            <a:endParaRPr lang="en-US" sz="1400" dirty="0"/>
          </a:p>
          <a:p>
            <a:pPr marL="203200" indent="-203200">
              <a:spcAft>
                <a:spcPts val="500"/>
              </a:spcAft>
              <a:buSzPct val="100000"/>
              <a:buChar char="•"/>
            </a:pPr>
            <a:r>
              <a:rPr lang="en-US" sz="1400" dirty="0">
                <a:solidFill>
                  <a:schemeClr val="tx1"/>
                </a:solidFill>
              </a:rPr>
              <a:t>Hezekiah and the prophet Isaiah the son of Amoz prayed and cried to heaven. The LORD sent an angel, which cut off the mighty men of valour and the captains in the camp. Sennacherib returned with shame of face, and they that came forth of his own bowels slew him with the sword in the house of his god (vv. 20-21).</a:t>
            </a:r>
            <a:endParaRPr lang="en-US" sz="1400" dirty="0"/>
          </a:p>
          <a:p>
            <a:pPr marL="203200" indent="-203200">
              <a:spcAft>
                <a:spcPts val="500"/>
              </a:spcAft>
              <a:buSzPct val="100000"/>
              <a:buChar char="•"/>
            </a:pPr>
            <a:r>
              <a:rPr lang="en-US" sz="1400" dirty="0">
                <a:solidFill>
                  <a:schemeClr val="tx1"/>
                </a:solidFill>
              </a:rPr>
              <a:t>The LORD saved Hezekiah and Jerusalem, and many brought gifts to the LORD and presents to Hezekiah, so that he was magnified in the sight of all nations (vv. 22-23).</a:t>
            </a:r>
            <a:endParaRPr lang="en-US" sz="1400" dirty="0"/>
          </a:p>
          <a:p>
            <a:pPr marL="203200" indent="-203200">
              <a:spcAft>
                <a:spcPts val="500"/>
              </a:spcAft>
              <a:buSzPct val="100000"/>
              <a:buChar char="•"/>
            </a:pPr>
            <a:r>
              <a:rPr lang="en-US" sz="1400" dirty="0">
                <a:solidFill>
                  <a:schemeClr val="tx1"/>
                </a:solidFill>
              </a:rPr>
              <a:t>Hezekiah was sick to the death and prayed, and the LORD gave him a sign. But his heart was lifted up, and wrath came on him and on Judah. He humbled himself, so the wrath came not in his days (vv. 24-26).</a:t>
            </a:r>
            <a:endParaRPr lang="en-US" sz="1400" dirty="0"/>
          </a:p>
          <a:p>
            <a:pPr marL="203200" indent="-203200">
              <a:spcAft>
                <a:spcPts val="500"/>
              </a:spcAft>
              <a:buSzPct val="100000"/>
              <a:buChar char="•"/>
            </a:pPr>
            <a:r>
              <a:rPr lang="en-US" sz="1400" dirty="0">
                <a:solidFill>
                  <a:schemeClr val="tx1"/>
                </a:solidFill>
              </a:rPr>
              <a:t>He had exceeding much riches and honour. He stopped the upper watercourse of Gihon and brought it straight down to the west side of the city of David, and prospered (vv. 27-30).</a:t>
            </a:r>
            <a:endParaRPr lang="en-US" sz="1400" dirty="0"/>
          </a:p>
          <a:p>
            <a:pPr marL="203200" indent="-203200">
              <a:spcAft>
                <a:spcPts val="500"/>
              </a:spcAft>
              <a:buSzPct val="100000"/>
              <a:buChar char="•"/>
            </a:pPr>
            <a:r>
              <a:rPr lang="en-US" sz="1400" dirty="0">
                <a:solidFill>
                  <a:schemeClr val="tx1"/>
                </a:solidFill>
              </a:rPr>
              <a:t>In the business of the ambassadors of Babylon, God left him, to try him, that he might know all that was in his heart (v. 31).</a:t>
            </a:r>
            <a:endParaRPr lang="en-US" sz="1400" dirty="0"/>
          </a:p>
          <a:p>
            <a:pPr marL="203200" indent="-203200">
              <a:spcAft>
                <a:spcPts val="500"/>
              </a:spcAft>
              <a:buSzPct val="100000"/>
              <a:buChar char="•"/>
            </a:pPr>
            <a:r>
              <a:rPr lang="en-US" sz="1400" dirty="0">
                <a:solidFill>
                  <a:schemeClr val="tx1"/>
                </a:solidFill>
              </a:rPr>
              <a:t>His acts are written in the vision of Isaiah. He was buried in the chiefest of the sepulchres of the sons of David, and Manasseh his son reigned (vv. 32-33).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1"/>
                </a:solidFill>
              </a:rPr>
              <a:t>2 Kings 18:13-37. </a:t>
            </a:r>
            <a:pPr indent="0" marL="0">
              <a:spcAft>
                <a:spcPts val="1200"/>
              </a:spcAft>
              <a:buNone/>
            </a:pPr>
            <a:r>
              <a:rPr lang="en-US" sz="1500" dirty="0">
                <a:solidFill>
                  <a:schemeClr val="tx1"/>
                </a:solidFill>
              </a:rPr>
              <a:t>Sennacherib comes against the fenced cities of Judah, and Rabshakeh speaks from Lachish to the people on the wall, the same campaign as vv. 1-19, told at greater length.</a:t>
            </a:r>
            <a:endParaRPr lang="en-US" sz="1500" dirty="0"/>
          </a:p>
          <a:p>
            <a:pPr indent="0" marL="0">
              <a:spcAft>
                <a:spcPts val="1200"/>
              </a:spcAft>
              <a:buNone/>
            </a:pPr>
            <a:r>
              <a:rPr lang="en-US" sz="1500" b="1" dirty="0">
                <a:solidFill>
                  <a:schemeClr val="accent1"/>
                </a:solidFill>
              </a:rPr>
              <a:t>2 Kings 19:1-37. </a:t>
            </a:r>
            <a:pPr indent="0" marL="0">
              <a:spcAft>
                <a:spcPts val="1200"/>
              </a:spcAft>
              <a:buNone/>
            </a:pPr>
            <a:r>
              <a:rPr lang="en-US" sz="1500" dirty="0">
                <a:solidFill>
                  <a:schemeClr val="tx1"/>
                </a:solidFill>
              </a:rPr>
              <a:t>Hezekiah's prayer, the angel of the LORD in the camp, and Sennacherib slain by his sons in the house of his god, the same deliverance as vv. 20-21.</a:t>
            </a:r>
            <a:endParaRPr lang="en-US" sz="1500" dirty="0"/>
          </a:p>
          <a:p>
            <a:pPr indent="0" marL="0">
              <a:spcAft>
                <a:spcPts val="1200"/>
              </a:spcAft>
              <a:buNone/>
            </a:pPr>
            <a:r>
              <a:rPr lang="en-US" sz="1500" dirty="0">
                <a:solidFill>
                  <a:schemeClr val="tx1"/>
                </a:solidFill>
              </a:rPr>
              <a:t>Isa 36:1-22 and Isa 37:1-38. The same campaign and deliverance in nearly the same wording as Kings.</a:t>
            </a:r>
            <a:endParaRPr lang="en-US" sz="1500" dirty="0"/>
          </a:p>
          <a:p>
            <a:pPr indent="0" marL="0">
              <a:spcAft>
                <a:spcPts val="1200"/>
              </a:spcAft>
              <a:buNone/>
            </a:pPr>
            <a:r>
              <a:rPr lang="en-US" sz="1500" dirty="0">
                <a:solidFill>
                  <a:schemeClr val="tx1"/>
                </a:solidFill>
              </a:rPr>
              <a:t>2 Kings 20:1-21 and Isa 38:1-39:8. Hezekiah's sickness, the sign, and the envoys from Babylon, the same events that vv. 24-33 compress.</a:t>
            </a:r>
            <a:endParaRPr lang="en-US" sz="15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3"/>
                </a:solidFill>
              </a:rPr>
              <a:t>None. </a:t>
            </a:r>
            <a:pPr indent="0" marL="0">
              <a:spcAft>
                <a:spcPts val="1200"/>
              </a:spcAft>
              <a:buNone/>
            </a:pPr>
            <a:r>
              <a:rPr lang="en-US" sz="1500" dirty="0">
                <a:solidFill>
                  <a:schemeClr val="tx1"/>
                </a:solidFill>
              </a:rPr>
              <a:t>The chapter quotes no earlier passage, and no later passage quotes its words.</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waters stopped</a:t>
            </a:r>
            <a:endParaRPr lang="en-US" sz="1500" dirty="0"/>
          </a:p>
          <a:p>
            <a:pPr marL="177800" indent="-177800">
              <a:spcAft>
                <a:spcPts val="300"/>
              </a:spcAft>
              <a:buSzPct val="100000"/>
              <a:buChar char="•"/>
            </a:pPr>
            <a:r>
              <a:rPr lang="en-US" sz="1400" b="1" dirty="0">
                <a:solidFill>
                  <a:schemeClr val="accent1"/>
                </a:solidFill>
              </a:rPr>
              <a:t>Isa 22:9-11. </a:t>
            </a:r>
            <a:pPr indent="0" marL="0">
              <a:spcAft>
                <a:spcPts val="300"/>
              </a:spcAft>
              <a:buNone/>
            </a:pPr>
            <a:r>
              <a:rPr lang="en-US" sz="1400" dirty="0">
                <a:solidFill>
                  <a:schemeClr val="tx1"/>
                </a:solidFill>
              </a:rPr>
              <a:t>Ye gathered together the waters of the lower pool, the same work on the water supply as vv. 3-4, 30.</a:t>
            </a:r>
            <a:endParaRPr lang="en-US" sz="1500" dirty="0"/>
          </a:p>
          <a:p>
            <a:pPr marL="177800" indent="-177800">
              <a:spcAft>
                <a:spcPts val="300"/>
              </a:spcAft>
              <a:buSzPct val="100000"/>
              <a:buChar char="•"/>
            </a:pPr>
            <a:r>
              <a:rPr lang="en-US" sz="1400" b="1" dirty="0">
                <a:solidFill>
                  <a:schemeClr val="accent1"/>
                </a:solidFill>
              </a:rPr>
              <a:t>2 Kings 20:20. </a:t>
            </a:r>
            <a:pPr indent="0" marL="0">
              <a:spcAft>
                <a:spcPts val="300"/>
              </a:spcAft>
              <a:buNone/>
            </a:pPr>
            <a:r>
              <a:rPr lang="en-US" sz="1400" dirty="0">
                <a:solidFill>
                  <a:schemeClr val="tx1"/>
                </a:solidFill>
              </a:rPr>
              <a:t>How he made a pool, and a conduit, and brought water into the city, the watercourse of v. 30.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An arm of flesh</a:t>
            </a:r>
            <a:endParaRPr lang="en-US" sz="1500" dirty="0"/>
          </a:p>
          <a:p>
            <a:pPr marL="177800" indent="-177800">
              <a:spcAft>
                <a:spcPts val="300"/>
              </a:spcAft>
              <a:buSzPct val="100000"/>
              <a:buChar char="•"/>
            </a:pPr>
            <a:r>
              <a:rPr lang="en-US" sz="1400" b="1" dirty="0">
                <a:solidFill>
                  <a:schemeClr val="accent1"/>
                </a:solidFill>
              </a:rPr>
              <a:t>Jer 17:5. </a:t>
            </a:r>
            <a:pPr indent="0" marL="0">
              <a:spcAft>
                <a:spcPts val="300"/>
              </a:spcAft>
              <a:buNone/>
            </a:pPr>
            <a:r>
              <a:rPr lang="en-US" sz="1400" dirty="0">
                <a:solidFill>
                  <a:schemeClr val="tx1"/>
                </a:solidFill>
              </a:rPr>
              <a:t>Cursed be the man that trusteth in man, and maketh flesh his arm, the contrast of v. 8.</a:t>
            </a:r>
            <a:endParaRPr lang="en-US" sz="1500" dirty="0"/>
          </a:p>
          <a:p>
            <a:pPr marL="177800" indent="-177800">
              <a:spcAft>
                <a:spcPts val="300"/>
              </a:spcAft>
              <a:buSzPct val="100000"/>
              <a:buChar char="•"/>
            </a:pPr>
            <a:r>
              <a:rPr lang="en-US" sz="1400" b="1" dirty="0">
                <a:solidFill>
                  <a:schemeClr val="accent1"/>
                </a:solidFill>
              </a:rPr>
              <a:t>2 Kings 6:16. </a:t>
            </a:r>
            <a:pPr indent="0" marL="0">
              <a:spcAft>
                <a:spcPts val="300"/>
              </a:spcAft>
              <a:buNone/>
            </a:pPr>
            <a:r>
              <a:rPr lang="en-US" sz="1400" dirty="0">
                <a:solidFill>
                  <a:schemeClr val="tx1"/>
                </a:solidFill>
              </a:rPr>
              <a:t>Fear not: for they that be with us are more than they that be with them, the same words as v. 7.</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angel in the camp</a:t>
            </a:r>
            <a:endParaRPr lang="en-US" sz="1500" dirty="0"/>
          </a:p>
          <a:p>
            <a:pPr marL="177800" indent="-177800">
              <a:spcAft>
                <a:spcPts val="300"/>
              </a:spcAft>
              <a:buSzPct val="100000"/>
              <a:buChar char="•"/>
            </a:pPr>
            <a:r>
              <a:rPr lang="en-US" sz="1400" b="1" dirty="0">
                <a:solidFill>
                  <a:schemeClr val="accent1"/>
                </a:solidFill>
              </a:rPr>
              <a:t>Isa 31:8. </a:t>
            </a:r>
            <a:pPr indent="0" marL="0">
              <a:spcAft>
                <a:spcPts val="300"/>
              </a:spcAft>
              <a:buNone/>
            </a:pPr>
            <a:r>
              <a:rPr lang="en-US" sz="1400" dirty="0">
                <a:solidFill>
                  <a:schemeClr val="tx1"/>
                </a:solidFill>
              </a:rPr>
              <a:t>Then shall the Assyrian fall with the sword, not of a mighty man, Isaiah's word fulfilled in v. 21.</a:t>
            </a:r>
            <a:endParaRPr lang="en-US" sz="1500" dirty="0"/>
          </a:p>
          <a:p>
            <a:pPr marL="177800" indent="-177800">
              <a:spcAft>
                <a:spcPts val="300"/>
              </a:spcAft>
              <a:buSzPct val="100000"/>
              <a:buChar char="•"/>
            </a:pPr>
            <a:r>
              <a:rPr lang="en-US" sz="1400" b="1" dirty="0">
                <a:solidFill>
                  <a:schemeClr val="accent1"/>
                </a:solidFill>
              </a:rPr>
              <a:t>Ps 46:7. </a:t>
            </a:r>
            <a:pPr indent="0" marL="0">
              <a:spcAft>
                <a:spcPts val="300"/>
              </a:spcAft>
              <a:buNone/>
            </a:pPr>
            <a:r>
              <a:rPr lang="en-US" sz="1400" dirty="0">
                <a:solidFill>
                  <a:schemeClr val="tx1"/>
                </a:solidFill>
              </a:rPr>
              <a:t>The LORD of hosts is with us; the God of Jacob is our refuge, the trust of v. 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pride of his heart</a:t>
            </a:r>
            <a:endParaRPr lang="en-US" sz="1500" dirty="0"/>
          </a:p>
          <a:p>
            <a:pPr marL="177800" indent="-177800">
              <a:spcAft>
                <a:spcPts val="300"/>
              </a:spcAft>
              <a:buSzPct val="100000"/>
              <a:buChar char="•"/>
            </a:pPr>
            <a:r>
              <a:rPr lang="en-US" sz="1400" b="1" dirty="0">
                <a:solidFill>
                  <a:schemeClr val="accent1"/>
                </a:solidFill>
              </a:rPr>
              <a:t>2 Chron 26:16. </a:t>
            </a:r>
            <a:pPr indent="0" marL="0">
              <a:spcAft>
                <a:spcPts val="300"/>
              </a:spcAft>
              <a:buNone/>
            </a:pPr>
            <a:r>
              <a:rPr lang="en-US" sz="1400" dirty="0">
                <a:solidFill>
                  <a:schemeClr val="tx1"/>
                </a:solidFill>
              </a:rPr>
              <a:t>When he was strong, his heart was lifted up to his destruction, Uzziah's pride, set beside v. 25.</a:t>
            </a:r>
            <a:endParaRPr lang="en-US" sz="1500" dirty="0"/>
          </a:p>
          <a:p>
            <a:pPr marL="177800" indent="-177800">
              <a:spcAft>
                <a:spcPts val="300"/>
              </a:spcAft>
              <a:buSzPct val="100000"/>
              <a:buChar char="•"/>
            </a:pPr>
            <a:r>
              <a:rPr lang="en-US" sz="1400" b="1" dirty="0">
                <a:solidFill>
                  <a:schemeClr val="accent1"/>
                </a:solidFill>
              </a:rPr>
              <a:t>Prov 16:18. </a:t>
            </a:r>
            <a:pPr indent="0" marL="0">
              <a:spcAft>
                <a:spcPts val="300"/>
              </a:spcAft>
              <a:buNone/>
            </a:pPr>
            <a:r>
              <a:rPr lang="en-US" sz="1400" dirty="0">
                <a:solidFill>
                  <a:schemeClr val="tx1"/>
                </a:solidFill>
              </a:rPr>
              <a:t>Pride goeth before destruction, and an haughty spirit before a fall, the lesson of vv. 25-26.</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Millo</a:t>
            </a:r>
            <a:endParaRPr lang="en-US" sz="1500" dirty="0"/>
          </a:p>
          <a:p>
            <a:pPr marL="177800" indent="-177800">
              <a:spcAft>
                <a:spcPts val="300"/>
              </a:spcAft>
              <a:buSzPct val="100000"/>
              <a:buChar char="•"/>
            </a:pPr>
            <a:r>
              <a:rPr lang="en-US" sz="1400" b="1" dirty="0">
                <a:solidFill>
                  <a:schemeClr val="accent1"/>
                </a:solidFill>
              </a:rPr>
              <a:t>1 Kings 9:15. </a:t>
            </a:r>
            <a:pPr indent="0" marL="0">
              <a:spcAft>
                <a:spcPts val="300"/>
              </a:spcAft>
              <a:buNone/>
            </a:pPr>
            <a:r>
              <a:rPr lang="en-US" sz="1400" dirty="0">
                <a:solidFill>
                  <a:schemeClr val="tx1"/>
                </a:solidFill>
              </a:rPr>
              <a:t>To build the house of the LORD, and his own house, and Millo, and the wall of Jerusalem, Solomon's Millo repaired in v. 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2 Chron 31:20. </a:t>
            </a:r>
            <a:pPr indent="0" marL="0">
              <a:spcAft>
                <a:spcPts val="300"/>
              </a:spcAft>
              <a:buNone/>
            </a:pPr>
            <a:r>
              <a:rPr lang="en-US" sz="1400" dirty="0">
                <a:solidFill>
                  <a:schemeClr val="tx1"/>
                </a:solidFill>
              </a:rPr>
              <a:t>Wrought that which was good and right and truth before the LORD his God, the things after which Sennacherib came in v. 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The establishment thereof means these acts of faithfulness, as the ESV reads after these things and these acts of faithfulness.</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The brook that ran through the midst of the land is a stream that flowed through the land, as in the ESV.</a:t>
            </a:r>
            <a:endParaRPr lang="en-US" sz="1600" dirty="0"/>
          </a:p>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Millo is the Hebrew "millo," a filling or terrace. The ESV keeps the Millo. Darts are weapons, as in the NIV.</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They that came forth of his own bowels means his own sons, as in the ESV and NIV.</a:t>
            </a:r>
            <a:endParaRPr lang="en-US" sz="1600" dirty="0"/>
          </a:p>
          <a:p>
            <a:pPr indent="0" marL="0">
              <a:spcAft>
                <a:spcPts val="800"/>
              </a:spcAft>
              <a:buNone/>
            </a:pPr>
            <a:r>
              <a:rPr lang="en-US" sz="1600" b="1" dirty="0">
                <a:solidFill>
                  <a:schemeClr val="accent1"/>
                </a:solidFill>
              </a:rPr>
              <a:t>v. 24. </a:t>
            </a:r>
            <a:pPr indent="0" marL="0">
              <a:spcAft>
                <a:spcPts val="800"/>
              </a:spcAft>
              <a:buNone/>
            </a:pPr>
            <a:r>
              <a:rPr lang="en-US" sz="1600" dirty="0">
                <a:solidFill>
                  <a:schemeClr val="tx1"/>
                </a:solidFill>
              </a:rPr>
              <a:t>He gave him a sign means the LORD answered him and gave him a sign, as in 2 Kings 20:8-11.</a:t>
            </a:r>
            <a:endParaRPr lang="en-US" sz="1600" dirty="0"/>
          </a:p>
          <a:p>
            <a:pPr indent="0" marL="0">
              <a:spcAft>
                <a:spcPts val="800"/>
              </a:spcAft>
              <a:buNone/>
            </a:pPr>
            <a:r>
              <a:rPr lang="en-US" sz="1600" b="1" dirty="0">
                <a:solidFill>
                  <a:schemeClr val="accent1"/>
                </a:solidFill>
              </a:rPr>
              <a:t>v. 31. </a:t>
            </a:r>
            <a:pPr indent="0" marL="0">
              <a:spcAft>
                <a:spcPts val="800"/>
              </a:spcAft>
              <a:buNone/>
            </a:pPr>
            <a:r>
              <a:rPr lang="en-US" sz="1600" dirty="0">
                <a:solidFill>
                  <a:schemeClr val="tx1"/>
                </a:solidFill>
              </a:rPr>
              <a:t>God left him, to try him, means God left him to himself to test him, as in the ESV.</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Sennacherib king of Assyria, who encamps against the cities and is slain by his sons (vv. 1, 9-21).</a:t>
            </a:r>
            <a:endParaRPr lang="en-US" sz="1400" dirty="0"/>
          </a:p>
          <a:p>
            <a:pPr marL="203200" indent="-203200">
              <a:spcAft>
                <a:spcPts val="600"/>
              </a:spcAft>
              <a:buSzPct val="100000"/>
              <a:buChar char="•"/>
            </a:pPr>
            <a:r>
              <a:rPr lang="en-US" sz="1400" dirty="0">
                <a:solidFill>
                  <a:schemeClr val="tx1"/>
                </a:solidFill>
              </a:rPr>
              <a:t>Hezekiah king of Judah, who fortifies the city, prays, is sick, is proud, and humbles himself (vv. 2-8, 20, 24-33).</a:t>
            </a:r>
            <a:endParaRPr lang="en-US" sz="1400" dirty="0"/>
          </a:p>
          <a:p>
            <a:pPr marL="203200" indent="-203200">
              <a:spcAft>
                <a:spcPts val="600"/>
              </a:spcAft>
              <a:buSzPct val="100000"/>
              <a:buChar char="•"/>
            </a:pPr>
            <a:r>
              <a:rPr lang="en-US" sz="1400" dirty="0">
                <a:solidFill>
                  <a:schemeClr val="tx1"/>
                </a:solidFill>
              </a:rPr>
              <a:t>Hezekiah's princes, mighty men, and captains of war (vv. 3, 6).</a:t>
            </a:r>
            <a:endParaRPr lang="en-US" sz="1400" dirty="0"/>
          </a:p>
          <a:p>
            <a:pPr marL="203200" indent="-203200">
              <a:spcAft>
                <a:spcPts val="600"/>
              </a:spcAft>
              <a:buSzPct val="100000"/>
              <a:buChar char="•"/>
            </a:pPr>
            <a:r>
              <a:rPr lang="en-US" sz="1400" dirty="0">
                <a:solidFill>
                  <a:schemeClr val="tx1"/>
                </a:solidFill>
              </a:rPr>
              <a:t>Sennacherib's servants, who rail and write letters (vv. 9, 16-18).</a:t>
            </a:r>
            <a:endParaRPr lang="en-US" sz="1400" dirty="0"/>
          </a:p>
          <a:p>
            <a:pPr marL="203200" indent="-203200">
              <a:spcAft>
                <a:spcPts val="600"/>
              </a:spcAft>
              <a:buSzPct val="100000"/>
              <a:buChar char="•"/>
            </a:pPr>
            <a:r>
              <a:rPr lang="en-US" sz="1400" dirty="0">
                <a:solidFill>
                  <a:schemeClr val="tx1"/>
                </a:solidFill>
              </a:rPr>
              <a:t>The prophet Isaiah the son of Amoz, who prays and writes the vision (vv. 20, 32).</a:t>
            </a:r>
            <a:endParaRPr lang="en-US" sz="1400" dirty="0"/>
          </a:p>
          <a:p>
            <a:pPr marL="203200" indent="-203200">
              <a:spcAft>
                <a:spcPts val="600"/>
              </a:spcAft>
              <a:buSzPct val="100000"/>
              <a:buChar char="•"/>
            </a:pPr>
            <a:r>
              <a:rPr lang="en-US" sz="1400" dirty="0">
                <a:solidFill>
                  <a:schemeClr val="tx1"/>
                </a:solidFill>
              </a:rPr>
              <a:t>The angel of the LORD, who cuts off the mighty men of valour (v. 21).</a:t>
            </a:r>
            <a:endParaRPr lang="en-US" sz="1400" dirty="0"/>
          </a:p>
          <a:p>
            <a:pPr marL="203200" indent="-203200">
              <a:spcAft>
                <a:spcPts val="600"/>
              </a:spcAft>
              <a:buSzPct val="100000"/>
              <a:buChar char="•"/>
            </a:pPr>
            <a:r>
              <a:rPr lang="en-US" sz="1400" dirty="0">
                <a:solidFill>
                  <a:schemeClr val="tx1"/>
                </a:solidFill>
              </a:rPr>
              <a:t>Sennacherib's sons, who slay him (v. 21).</a:t>
            </a:r>
            <a:endParaRPr lang="en-US" sz="1400" dirty="0"/>
          </a:p>
          <a:p>
            <a:pPr marL="203200" indent="-203200">
              <a:spcAft>
                <a:spcPts val="600"/>
              </a:spcAft>
              <a:buSzPct val="100000"/>
              <a:buChar char="•"/>
            </a:pPr>
            <a:r>
              <a:rPr lang="en-US" sz="1400" dirty="0">
                <a:solidFill>
                  <a:schemeClr val="tx1"/>
                </a:solidFill>
              </a:rPr>
              <a:t>The ambassadors of the princes of Babylon (v. 31).</a:t>
            </a:r>
            <a:endParaRPr lang="en-US" sz="1400" dirty="0"/>
          </a:p>
          <a:p>
            <a:pPr marL="203200" indent="-203200">
              <a:spcAft>
                <a:spcPts val="600"/>
              </a:spcAft>
              <a:buSzPct val="100000"/>
              <a:buChar char="•"/>
            </a:pPr>
            <a:r>
              <a:rPr lang="en-US" sz="1400" dirty="0">
                <a:solidFill>
                  <a:schemeClr val="tx1"/>
                </a:solidFill>
              </a:rPr>
              <a:t>Manasseh his son, who reigns after him (v. 33).</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fenced cities of Judah (v. 1).</a:t>
            </a:r>
            <a:endParaRPr lang="en-US" sz="1400" dirty="0"/>
          </a:p>
          <a:p>
            <a:pPr marL="203200" indent="-203200">
              <a:spcAft>
                <a:spcPts val="600"/>
              </a:spcAft>
              <a:buSzPct val="100000"/>
              <a:buChar char="•"/>
            </a:pPr>
            <a:r>
              <a:rPr lang="en-US" sz="1400" dirty="0">
                <a:solidFill>
                  <a:schemeClr val="tx1"/>
                </a:solidFill>
              </a:rPr>
              <a:t>Jerusalem, its fountains, the brook, and the wall (vv. 2-5, 9).</a:t>
            </a:r>
            <a:endParaRPr lang="en-US" sz="1400" dirty="0"/>
          </a:p>
          <a:p>
            <a:pPr marL="203200" indent="-203200">
              <a:spcAft>
                <a:spcPts val="600"/>
              </a:spcAft>
              <a:buSzPct val="100000"/>
              <a:buChar char="•"/>
            </a:pPr>
            <a:r>
              <a:rPr lang="en-US" sz="1400" dirty="0">
                <a:solidFill>
                  <a:schemeClr val="tx1"/>
                </a:solidFill>
              </a:rPr>
              <a:t>Millo in the city of David (v. 5).</a:t>
            </a:r>
            <a:endParaRPr lang="en-US" sz="1400" dirty="0"/>
          </a:p>
          <a:p>
            <a:pPr marL="203200" indent="-203200">
              <a:spcAft>
                <a:spcPts val="600"/>
              </a:spcAft>
              <a:buSzPct val="100000"/>
              <a:buChar char="•"/>
            </a:pPr>
            <a:r>
              <a:rPr lang="en-US" sz="1400" dirty="0">
                <a:solidFill>
                  <a:schemeClr val="tx1"/>
                </a:solidFill>
              </a:rPr>
              <a:t>The street of the gate of the city (v. 6).</a:t>
            </a:r>
            <a:endParaRPr lang="en-US" sz="1400" dirty="0"/>
          </a:p>
          <a:p>
            <a:pPr marL="203200" indent="-203200">
              <a:spcAft>
                <a:spcPts val="600"/>
              </a:spcAft>
              <a:buSzPct val="100000"/>
              <a:buChar char="•"/>
            </a:pPr>
            <a:r>
              <a:rPr lang="en-US" sz="1400" dirty="0">
                <a:solidFill>
                  <a:schemeClr val="tx1"/>
                </a:solidFill>
              </a:rPr>
              <a:t>Lachish, where Sennacherib laid siege (v. 9).</a:t>
            </a:r>
            <a:endParaRPr lang="en-US" sz="1400" dirty="0"/>
          </a:p>
          <a:p>
            <a:pPr marL="203200" indent="-203200">
              <a:spcAft>
                <a:spcPts val="600"/>
              </a:spcAft>
              <a:buSzPct val="100000"/>
              <a:buChar char="•"/>
            </a:pPr>
            <a:r>
              <a:rPr lang="en-US" sz="1400" dirty="0">
                <a:solidFill>
                  <a:schemeClr val="tx1"/>
                </a:solidFill>
              </a:rPr>
              <a:t>The camp of the king of Assyria (v. 21).</a:t>
            </a:r>
            <a:endParaRPr lang="en-US" sz="1400" dirty="0"/>
          </a:p>
          <a:p>
            <a:pPr marL="203200" indent="-203200">
              <a:spcAft>
                <a:spcPts val="600"/>
              </a:spcAft>
              <a:buSzPct val="100000"/>
              <a:buChar char="•"/>
            </a:pPr>
            <a:r>
              <a:rPr lang="en-US" sz="1400" dirty="0">
                <a:solidFill>
                  <a:schemeClr val="tx1"/>
                </a:solidFill>
              </a:rPr>
              <a:t>The house of his god in his own land (v. 21).</a:t>
            </a:r>
            <a:endParaRPr lang="en-US" sz="1400" dirty="0"/>
          </a:p>
          <a:p>
            <a:pPr marL="203200" indent="-203200">
              <a:spcAft>
                <a:spcPts val="600"/>
              </a:spcAft>
              <a:buSzPct val="100000"/>
              <a:buChar char="•"/>
            </a:pPr>
            <a:r>
              <a:rPr lang="en-US" sz="1400" dirty="0">
                <a:solidFill>
                  <a:schemeClr val="tx1"/>
                </a:solidFill>
              </a:rPr>
              <a:t>The upper watercourse of Gihon, on the west side of the city of David (v. 30).</a:t>
            </a:r>
            <a:endParaRPr lang="en-US" sz="1400" dirty="0"/>
          </a:p>
          <a:p>
            <a:pPr marL="203200" indent="-203200">
              <a:spcAft>
                <a:spcPts val="600"/>
              </a:spcAft>
              <a:buSzPct val="100000"/>
              <a:buChar char="•"/>
            </a:pPr>
            <a:r>
              <a:rPr lang="en-US" sz="1400" dirty="0">
                <a:solidFill>
                  <a:schemeClr val="tx1"/>
                </a:solidFill>
              </a:rPr>
              <a:t>The sepulchres of the sons of David (v. 33).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701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Hezekiah's reforms and the passover, Sennacherib comes (v. 1).</a:t>
            </a:r>
            <a:endParaRPr lang="en-US" sz="1600" dirty="0"/>
          </a:p>
          <a:p>
            <a:pPr marL="203200" indent="-203200">
              <a:spcAft>
                <a:spcPts val="1000"/>
              </a:spcAft>
              <a:buSzPct val="100000"/>
              <a:buChar char="•"/>
            </a:pPr>
            <a:r>
              <a:rPr lang="en-US" sz="1600" dirty="0">
                <a:solidFill>
                  <a:schemeClr val="tx1"/>
                </a:solidFill>
              </a:rPr>
              <a:t>The siege of Lachish and the railing come before the deliverance (vv. 9-21).</a:t>
            </a:r>
            <a:endParaRPr lang="en-US" sz="1600" dirty="0"/>
          </a:p>
          <a:p>
            <a:pPr marL="203200" indent="-203200">
              <a:spcAft>
                <a:spcPts val="1000"/>
              </a:spcAft>
              <a:buSzPct val="100000"/>
              <a:buChar char="•"/>
            </a:pPr>
            <a:r>
              <a:rPr lang="en-US" sz="1600" dirty="0">
                <a:solidFill>
                  <a:schemeClr val="tx1"/>
                </a:solidFill>
              </a:rPr>
              <a:t>In those days Hezekiah was sick; the ambassadors come after the wonder (vv. 24, 31).</a:t>
            </a:r>
            <a:endParaRPr lang="en-US" sz="1600" dirty="0"/>
          </a:p>
          <a:p>
            <a:pPr marL="203200" indent="-203200">
              <a:spcAft>
                <a:spcPts val="1000"/>
              </a:spcAft>
              <a:buSzPct val="100000"/>
              <a:buChar char="•"/>
            </a:pPr>
            <a:r>
              <a:rPr lang="en-US" sz="1600" dirty="0">
                <a:solidFill>
                  <a:schemeClr val="tx1"/>
                </a:solidFill>
              </a:rPr>
              <a:t>Hezekiah dies and Manasseh reigns (v. 33).</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701 BC, derived from the same campaign in 2 Kings 18-19, stated there as 701 BC.</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12 — Time of the End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At that time, Michael will arise. A time of distress such as never occurred. Everyone found written in the book will be rescued. Many who sleep in the dust will arise, some to everlasting life, some to disgrace and everlasting contempt. Those with insight to shine like the stars forever and ever. Seal up words. Knowledge will increase. Wicked will not understand, but those with insight will. From sacrifice abolished and abomination 1290 days. 1335 days. Daniel to rise.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At that time Michael, the great prince, shall stand up, and there shall be a time of trouble such as never was. Every one found written in the book shall be delivered. Many that sleep in the dust of the earth shall awake, some to everlasting life, and some to shame and everlasting contempt, and the wise shall shine as the stars for ever and ever. Daniel must seal the book to the time of the end. The man clothed in linen swears it shall be for a time, times, and an half. The wise shall understand; 1,290 and 1,335 days are named, and Daniel shall rest and stand in his lot at the end of the days.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12 — Time of the End</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Michael stands up in a time of trouble; many that sleep in the dust awake; the wise shine as the stars; the book is sealed to the time of the end; Daniel shall stand in his lot.</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At that time shall Michael stand up, the great prince, and there shall be a time of trouble, such as never was. Thy people shall be delivered, every one found written in the book (v. 1).</a:t>
            </a:r>
            <a:endParaRPr lang="en-US" sz="1400" dirty="0"/>
          </a:p>
          <a:p>
            <a:pPr marL="203200" indent="-203200">
              <a:spcAft>
                <a:spcPts val="500"/>
              </a:spcAft>
              <a:buSzPct val="100000"/>
              <a:buChar char="•"/>
            </a:pPr>
            <a:r>
              <a:rPr lang="en-US" sz="1400" dirty="0">
                <a:solidFill>
                  <a:schemeClr val="tx1"/>
                </a:solidFill>
              </a:rPr>
              <a:t>Many that sleep in the dust shall awake, some to everlasting life, and some to shame and everlasting contempt. The wise shall shine as the firmament (vv. 2-3).</a:t>
            </a:r>
            <a:endParaRPr lang="en-US" sz="1400" dirty="0"/>
          </a:p>
          <a:p>
            <a:pPr marL="203200" indent="-203200">
              <a:spcAft>
                <a:spcPts val="500"/>
              </a:spcAft>
              <a:buSzPct val="100000"/>
              <a:buChar char="•"/>
            </a:pPr>
            <a:r>
              <a:rPr lang="en-US" sz="1400" dirty="0">
                <a:solidFill>
                  <a:schemeClr val="tx1"/>
                </a:solidFill>
              </a:rPr>
              <a:t>Seal the book, even to the time of the end: knowledge shall be increased (v. 4).</a:t>
            </a:r>
            <a:endParaRPr lang="en-US" sz="1400" dirty="0"/>
          </a:p>
          <a:p>
            <a:pPr marL="203200" indent="-203200">
              <a:spcAft>
                <a:spcPts val="500"/>
              </a:spcAft>
              <a:buSzPct val="100000"/>
              <a:buChar char="•"/>
            </a:pPr>
            <a:r>
              <a:rPr lang="en-US" sz="1400" dirty="0">
                <a:solidFill>
                  <a:schemeClr val="tx1"/>
                </a:solidFill>
              </a:rPr>
              <a:t>The man clothed in linen sware that it shall be for a time, times, and an half (vv. 5-7).</a:t>
            </a:r>
            <a:endParaRPr lang="en-US" sz="1400" dirty="0"/>
          </a:p>
          <a:p>
            <a:pPr marL="203200" indent="-203200">
              <a:spcAft>
                <a:spcPts val="500"/>
              </a:spcAft>
              <a:buSzPct val="100000"/>
              <a:buChar char="•"/>
            </a:pPr>
            <a:r>
              <a:rPr lang="en-US" sz="1400" dirty="0">
                <a:solidFill>
                  <a:schemeClr val="tx1"/>
                </a:solidFill>
              </a:rPr>
              <a:t>Daniel understood not. Many shall be purified, and made white; the wise shall understand (vv. 8-10).</a:t>
            </a:r>
            <a:endParaRPr lang="en-US" sz="1400" dirty="0"/>
          </a:p>
          <a:p>
            <a:pPr marL="203200" indent="-203200">
              <a:spcAft>
                <a:spcPts val="500"/>
              </a:spcAft>
              <a:buSzPct val="100000"/>
              <a:buChar char="•"/>
            </a:pPr>
            <a:r>
              <a:rPr lang="en-US" sz="1400" dirty="0">
                <a:solidFill>
                  <a:schemeClr val="tx1"/>
                </a:solidFill>
              </a:rPr>
              <a:t>1,290 days are named from the abomination set up. Blessed is he that cometh to the 1,335 days. Thou shalt stand in thy lot at the end of the days (vv. 11-13).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12 — Time of the End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this same vision in close wording.</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dirty="0">
                <a:solidFill>
                  <a:schemeClr val="tx1"/>
                </a:solidFill>
              </a:rPr>
              <a:t>v. 3. Later echoed by Matt 13:43. Then shall the righteous shine forth as the sun in the kingdom of their Father, the shining of v. 3 in close wording.</a:t>
            </a:r>
            <a:endParaRPr lang="en-US" sz="1700" dirty="0"/>
          </a:p>
          <a:p>
            <a:pPr indent="0" marL="0">
              <a:spcAft>
                <a:spcPts val="1400"/>
              </a:spcAft>
              <a:buNone/>
            </a:pPr>
            <a:r>
              <a:rPr lang="en-US" sz="1700" dirty="0">
                <a:solidFill>
                  <a:schemeClr val="tx1"/>
                </a:solidFill>
              </a:rPr>
              <a:t>v. 11. Later quoted by Matt 24:15. When ye therefore shall see the abomination of desolation, spoken of by Daniel the prophet, a clear citation of v. 11 and Dan 11:31.</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12 — Time of the End</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Michael the great prince</a:t>
            </a:r>
            <a:endParaRPr lang="en-US" sz="1500" dirty="0"/>
          </a:p>
          <a:p>
            <a:pPr marL="177800" indent="-177800">
              <a:spcAft>
                <a:spcPts val="300"/>
              </a:spcAft>
              <a:buSzPct val="100000"/>
              <a:buChar char="•"/>
            </a:pPr>
            <a:r>
              <a:rPr lang="en-US" sz="1400" b="1" dirty="0">
                <a:solidFill>
                  <a:schemeClr val="accent1"/>
                </a:solidFill>
              </a:rPr>
              <a:t>Dan 10:21. </a:t>
            </a:r>
            <a:pPr indent="0" marL="0">
              <a:spcAft>
                <a:spcPts val="300"/>
              </a:spcAft>
              <a:buNone/>
            </a:pPr>
            <a:r>
              <a:rPr lang="en-US" sz="1400" dirty="0">
                <a:solidFill>
                  <a:schemeClr val="tx1"/>
                </a:solidFill>
              </a:rPr>
              <a:t>There is none that holdeth with me in these things, but Michael your prince, the same prince as v. 1.</a:t>
            </a:r>
            <a:endParaRPr lang="en-US" sz="1500" dirty="0"/>
          </a:p>
          <a:p>
            <a:pPr marL="177800" indent="-177800">
              <a:spcAft>
                <a:spcPts val="300"/>
              </a:spcAft>
              <a:buSzPct val="100000"/>
              <a:buChar char="•"/>
            </a:pPr>
            <a:r>
              <a:rPr lang="en-US" sz="1400" b="1" dirty="0">
                <a:solidFill>
                  <a:schemeClr val="accent1"/>
                </a:solidFill>
              </a:rPr>
              <a:t>Jude 1:9. </a:t>
            </a:r>
            <a:pPr indent="0" marL="0">
              <a:spcAft>
                <a:spcPts val="300"/>
              </a:spcAft>
              <a:buNone/>
            </a:pPr>
            <a:r>
              <a:rPr lang="en-US" sz="1400" dirty="0">
                <a:solidFill>
                  <a:schemeClr val="tx1"/>
                </a:solidFill>
              </a:rPr>
              <a:t>Michael the archangel, when contending with the devil, the same name as v. 1.</a:t>
            </a:r>
            <a:endParaRPr lang="en-US" sz="1500" dirty="0"/>
          </a:p>
          <a:p>
            <a:pPr marL="177800" indent="-177800">
              <a:spcAft>
                <a:spcPts val="300"/>
              </a:spcAft>
              <a:buSzPct val="100000"/>
              <a:buChar char="•"/>
            </a:pPr>
            <a:r>
              <a:rPr lang="en-US" sz="1400" b="1" dirty="0">
                <a:solidFill>
                  <a:schemeClr val="accent1"/>
                </a:solidFill>
              </a:rPr>
              <a:t>Rev 12:7. </a:t>
            </a:r>
            <a:pPr indent="0" marL="0">
              <a:spcAft>
                <a:spcPts val="300"/>
              </a:spcAft>
              <a:buNone/>
            </a:pPr>
            <a:r>
              <a:rPr lang="en-US" sz="1400" dirty="0">
                <a:solidFill>
                  <a:schemeClr val="tx1"/>
                </a:solidFill>
              </a:rPr>
              <a:t>Michael and his angels fought against the dragon, the same name as v. 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 time of trouble</a:t>
            </a:r>
            <a:endParaRPr lang="en-US" sz="1500" dirty="0"/>
          </a:p>
          <a:p>
            <a:pPr marL="177800" indent="-177800">
              <a:spcAft>
                <a:spcPts val="300"/>
              </a:spcAft>
              <a:buSzPct val="100000"/>
              <a:buChar char="•"/>
            </a:pPr>
            <a:r>
              <a:rPr lang="en-US" sz="1400" b="1" dirty="0">
                <a:solidFill>
                  <a:schemeClr val="accent1"/>
                </a:solidFill>
              </a:rPr>
              <a:t>Matt 24:21. </a:t>
            </a:r>
            <a:pPr indent="0" marL="0">
              <a:spcAft>
                <a:spcPts val="300"/>
              </a:spcAft>
              <a:buNone/>
            </a:pPr>
            <a:r>
              <a:rPr lang="en-US" sz="1400" dirty="0">
                <a:solidFill>
                  <a:schemeClr val="tx1"/>
                </a:solidFill>
              </a:rPr>
              <a:t>For then shall be great tribulation, such as was not since the beginning of the world, words close to v. 1.</a:t>
            </a:r>
            <a:endParaRPr lang="en-US" sz="1500" dirty="0"/>
          </a:p>
          <a:p>
            <a:pPr marL="177800" indent="-177800">
              <a:spcAft>
                <a:spcPts val="300"/>
              </a:spcAft>
              <a:buSzPct val="100000"/>
              <a:buChar char="•"/>
            </a:pPr>
            <a:r>
              <a:rPr lang="en-US" sz="1400" b="1" dirty="0">
                <a:solidFill>
                  <a:schemeClr val="accent1"/>
                </a:solidFill>
              </a:rPr>
              <a:t>Jer 30:7. </a:t>
            </a:r>
            <a:pPr indent="0" marL="0">
              <a:spcAft>
                <a:spcPts val="300"/>
              </a:spcAft>
              <a:buNone/>
            </a:pPr>
            <a:r>
              <a:rPr lang="en-US" sz="1400" dirty="0">
                <a:solidFill>
                  <a:schemeClr val="tx1"/>
                </a:solidFill>
              </a:rPr>
              <a:t>It is even the time of Jacob's trouble; but he shall be saved out of it, like v. 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Written in the book</a:t>
            </a:r>
            <a:endParaRPr lang="en-US" sz="1500" dirty="0"/>
          </a:p>
          <a:p>
            <a:pPr marL="177800" indent="-177800">
              <a:spcAft>
                <a:spcPts val="300"/>
              </a:spcAft>
              <a:buSzPct val="100000"/>
              <a:buChar char="•"/>
            </a:pPr>
            <a:r>
              <a:rPr lang="en-US" sz="1400" b="1" dirty="0">
                <a:solidFill>
                  <a:schemeClr val="accent1"/>
                </a:solidFill>
              </a:rPr>
              <a:t>Mal 3:16. </a:t>
            </a:r>
            <a:pPr indent="0" marL="0">
              <a:spcAft>
                <a:spcPts val="300"/>
              </a:spcAft>
              <a:buNone/>
            </a:pPr>
            <a:r>
              <a:rPr lang="en-US" sz="1400" dirty="0">
                <a:solidFill>
                  <a:schemeClr val="tx1"/>
                </a:solidFill>
              </a:rPr>
              <a:t>A book of remembrance was written before him for them that feared the LORD, like v. 1.</a:t>
            </a:r>
            <a:endParaRPr lang="en-US" sz="1500" dirty="0"/>
          </a:p>
          <a:p>
            <a:pPr marL="177800" indent="-177800">
              <a:spcAft>
                <a:spcPts val="300"/>
              </a:spcAft>
              <a:buSzPct val="100000"/>
              <a:buChar char="•"/>
            </a:pPr>
            <a:r>
              <a:rPr lang="en-US" sz="1400" b="1" dirty="0">
                <a:solidFill>
                  <a:schemeClr val="accent1"/>
                </a:solidFill>
              </a:rPr>
              <a:t>Rev 20:12. </a:t>
            </a:r>
            <a:pPr indent="0" marL="0">
              <a:spcAft>
                <a:spcPts val="300"/>
              </a:spcAft>
              <a:buNone/>
            </a:pPr>
            <a:r>
              <a:rPr lang="en-US" sz="1400" dirty="0">
                <a:solidFill>
                  <a:schemeClr val="tx1"/>
                </a:solidFill>
              </a:rPr>
              <a:t>The dead were judged out of those things which were written in the books, like vv. 1-2.</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12 — Time of the End</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Awake from the dust</a:t>
            </a:r>
            <a:endParaRPr lang="en-US" sz="1500" dirty="0"/>
          </a:p>
          <a:p>
            <a:pPr marL="177800" indent="-177800">
              <a:spcAft>
                <a:spcPts val="300"/>
              </a:spcAft>
              <a:buSzPct val="100000"/>
              <a:buChar char="•"/>
            </a:pPr>
            <a:r>
              <a:rPr lang="en-US" sz="1400" b="1" dirty="0">
                <a:solidFill>
                  <a:schemeClr val="accent1"/>
                </a:solidFill>
              </a:rPr>
              <a:t>Isa 26:19. </a:t>
            </a:r>
            <a:pPr indent="0" marL="0">
              <a:spcAft>
                <a:spcPts val="300"/>
              </a:spcAft>
              <a:buNone/>
            </a:pPr>
            <a:r>
              <a:rPr lang="en-US" sz="1400" dirty="0">
                <a:solidFill>
                  <a:schemeClr val="tx1"/>
                </a:solidFill>
              </a:rPr>
              <a:t>Awake and sing, ye that dwell in dust, the hope of v. 2.</a:t>
            </a:r>
            <a:endParaRPr lang="en-US" sz="1500" dirty="0"/>
          </a:p>
          <a:p>
            <a:pPr marL="177800" indent="-177800">
              <a:spcAft>
                <a:spcPts val="300"/>
              </a:spcAft>
              <a:buSzPct val="100000"/>
              <a:buChar char="•"/>
            </a:pPr>
            <a:r>
              <a:rPr lang="en-US" sz="1400" b="1" dirty="0">
                <a:solidFill>
                  <a:schemeClr val="accent1"/>
                </a:solidFill>
              </a:rPr>
              <a:t>1 Thess 4:16. </a:t>
            </a:r>
            <a:pPr indent="0" marL="0">
              <a:spcAft>
                <a:spcPts val="300"/>
              </a:spcAft>
              <a:buNone/>
            </a:pPr>
            <a:r>
              <a:rPr lang="en-US" sz="1400" dirty="0">
                <a:solidFill>
                  <a:schemeClr val="tx1"/>
                </a:solidFill>
              </a:rPr>
              <a:t>The dead in Christ shall rise first, the hope of v. 2.</a:t>
            </a:r>
            <a:endParaRPr lang="en-US" sz="1500" dirty="0"/>
          </a:p>
          <a:p>
            <a:pPr marL="177800" indent="-177800">
              <a:spcAft>
                <a:spcPts val="300"/>
              </a:spcAft>
              <a:buSzPct val="100000"/>
              <a:buChar char="•"/>
            </a:pPr>
            <a:r>
              <a:rPr lang="en-US" sz="1400" b="1" dirty="0">
                <a:solidFill>
                  <a:schemeClr val="accent1"/>
                </a:solidFill>
              </a:rPr>
              <a:t>John 5:29. </a:t>
            </a:r>
            <a:pPr indent="0" marL="0">
              <a:spcAft>
                <a:spcPts val="300"/>
              </a:spcAft>
              <a:buNone/>
            </a:pPr>
            <a:r>
              <a:rPr lang="en-US" sz="1400" dirty="0">
                <a:solidFill>
                  <a:schemeClr val="tx1"/>
                </a:solidFill>
              </a:rPr>
              <a:t>They that have done good, unto the resurrection of life; and they that have done evil, unto the resurrection of damnation, the two outcomes of v. 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Purified, and made white</a:t>
            </a:r>
            <a:endParaRPr lang="en-US" sz="1500" dirty="0"/>
          </a:p>
          <a:p>
            <a:pPr marL="177800" indent="-177800">
              <a:spcAft>
                <a:spcPts val="300"/>
              </a:spcAft>
              <a:buSzPct val="100000"/>
              <a:buChar char="•"/>
            </a:pPr>
            <a:r>
              <a:rPr lang="en-US" sz="1400" b="1" dirty="0">
                <a:solidFill>
                  <a:schemeClr val="accent1"/>
                </a:solidFill>
              </a:rPr>
              <a:t>Dan 11:35. </a:t>
            </a:r>
            <a:pPr indent="0" marL="0">
              <a:spcAft>
                <a:spcPts val="300"/>
              </a:spcAft>
              <a:buNone/>
            </a:pPr>
            <a:r>
              <a:rPr lang="en-US" sz="1400" dirty="0">
                <a:solidFill>
                  <a:schemeClr val="tx1"/>
                </a:solidFill>
              </a:rPr>
              <a:t>To try them, and to purge, and to make them white, even to the time of the end, the same words as v. 10.</a:t>
            </a:r>
            <a:endParaRPr lang="en-US" sz="1500" dirty="0"/>
          </a:p>
          <a:p>
            <a:pPr marL="177800" indent="-177800">
              <a:spcAft>
                <a:spcPts val="300"/>
              </a:spcAft>
              <a:buSzPct val="100000"/>
              <a:buChar char="•"/>
            </a:pPr>
            <a:r>
              <a:rPr lang="en-US" sz="1400" b="1" dirty="0">
                <a:solidFill>
                  <a:schemeClr val="accent1"/>
                </a:solidFill>
              </a:rPr>
              <a:t>Zech 13:9. </a:t>
            </a:r>
            <a:pPr indent="0" marL="0">
              <a:spcAft>
                <a:spcPts val="300"/>
              </a:spcAft>
              <a:buNone/>
            </a:pPr>
            <a:r>
              <a:rPr lang="en-US" sz="1400" dirty="0">
                <a:solidFill>
                  <a:schemeClr val="tx1"/>
                </a:solidFill>
              </a:rPr>
              <a:t>Will refine them as silver is refined, and will try them as gold is tried, like v. 10.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 time, times, and an half</a:t>
            </a:r>
            <a:endParaRPr lang="en-US" sz="1500" dirty="0"/>
          </a:p>
          <a:p>
            <a:pPr marL="177800" indent="-177800">
              <a:spcAft>
                <a:spcPts val="300"/>
              </a:spcAft>
              <a:buSzPct val="100000"/>
              <a:buChar char="•"/>
            </a:pPr>
            <a:r>
              <a:rPr lang="en-US" sz="1400" b="1" dirty="0">
                <a:solidFill>
                  <a:schemeClr val="accent1"/>
                </a:solidFill>
              </a:rPr>
              <a:t>Dan 7:25. </a:t>
            </a:r>
            <a:pPr indent="0" marL="0">
              <a:spcAft>
                <a:spcPts val="300"/>
              </a:spcAft>
              <a:buNone/>
            </a:pPr>
            <a:r>
              <a:rPr lang="en-US" sz="1400" dirty="0">
                <a:solidFill>
                  <a:schemeClr val="tx1"/>
                </a:solidFill>
              </a:rPr>
              <a:t>Until a time and times and the dividing of time, the same period as v. 7.</a:t>
            </a:r>
            <a:endParaRPr lang="en-US" sz="1500" dirty="0"/>
          </a:p>
          <a:p>
            <a:pPr marL="177800" indent="-177800">
              <a:spcAft>
                <a:spcPts val="300"/>
              </a:spcAft>
              <a:buSzPct val="100000"/>
              <a:buChar char="•"/>
            </a:pPr>
            <a:r>
              <a:rPr lang="en-US" sz="1400" b="1" dirty="0">
                <a:solidFill>
                  <a:schemeClr val="accent1"/>
                </a:solidFill>
              </a:rPr>
              <a:t>Rev 12:14. </a:t>
            </a:r>
            <a:pPr indent="0" marL="0">
              <a:spcAft>
                <a:spcPts val="300"/>
              </a:spcAft>
              <a:buNone/>
            </a:pPr>
            <a:r>
              <a:rPr lang="en-US" sz="1400" dirty="0">
                <a:solidFill>
                  <a:schemeClr val="tx1"/>
                </a:solidFill>
              </a:rPr>
              <a:t>For a time, and times, and half a time, the same period as v. 7.</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Seal the book</a:t>
            </a:r>
            <a:endParaRPr lang="en-US" sz="1500" dirty="0"/>
          </a:p>
          <a:p>
            <a:pPr marL="177800" indent="-177800">
              <a:spcAft>
                <a:spcPts val="300"/>
              </a:spcAft>
              <a:buSzPct val="100000"/>
              <a:buChar char="•"/>
            </a:pPr>
            <a:r>
              <a:rPr lang="en-US" sz="1400" b="1" dirty="0">
                <a:solidFill>
                  <a:schemeClr val="accent1"/>
                </a:solidFill>
              </a:rPr>
              <a:t>Rev 22:10. </a:t>
            </a:r>
            <a:pPr indent="0" marL="0">
              <a:spcAft>
                <a:spcPts val="300"/>
              </a:spcAft>
              <a:buNone/>
            </a:pPr>
            <a:r>
              <a:rPr lang="en-US" sz="1400" dirty="0">
                <a:solidFill>
                  <a:schemeClr val="tx1"/>
                </a:solidFill>
              </a:rPr>
              <a:t>Seal not the sayings of the prophecy of this book: for the time is at hand, the reverse of v. 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12 — Time of the End</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Stand up may mean arise or stand guard. The ESV reads shall arise. The great prince is Michael, as in Dan 10:21.</a:t>
            </a:r>
            <a:endParaRPr lang="en-US" sz="1600" dirty="0"/>
          </a:p>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Contempt translates "deraon," abhorrence, found elsewhere only in Isa 66:24. The ESV reads everlasting contempt.</a:t>
            </a:r>
            <a:endParaRPr lang="en-US" sz="1600" dirty="0"/>
          </a:p>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They that be wise translates "maskilim," those who have insight, as in the NASB95. The firmament is the sky.</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Run to and fro may mean go here and there in search of knowledge. The ESV keeps run to and fro.</a:t>
            </a:r>
            <a:endParaRPr lang="en-US" sz="1600" dirty="0"/>
          </a:p>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A time, times, and an half is often read as three and a half years. The Aramaic of Dan 7:25 has the same period.</a:t>
            </a:r>
            <a:endParaRPr lang="en-US" sz="1600" dirty="0"/>
          </a:p>
          <a:p>
            <a:pPr indent="0" marL="0">
              <a:spcAft>
                <a:spcPts val="800"/>
              </a:spcAft>
              <a:buNone/>
            </a:pPr>
            <a:r>
              <a:rPr lang="en-US" sz="1600" b="1" dirty="0">
                <a:solidFill>
                  <a:schemeClr val="accent1"/>
                </a:solidFill>
              </a:rPr>
              <a:t>v. 13. </a:t>
            </a:r>
            <a:pPr indent="0" marL="0">
              <a:spcAft>
                <a:spcPts val="800"/>
              </a:spcAft>
              <a:buNone/>
            </a:pPr>
            <a:r>
              <a:rPr lang="en-US" sz="1600" dirty="0">
                <a:solidFill>
                  <a:schemeClr val="tx1"/>
                </a:solidFill>
              </a:rPr>
              <a:t>Stand in thy lot means rise to your allotted inheritance, as in the ESV.</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12 — Time of the End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Michael, the great prince which standeth for thy people (v. 1).</a:t>
            </a:r>
            <a:endParaRPr lang="en-US" sz="1400" dirty="0"/>
          </a:p>
          <a:p>
            <a:pPr marL="203200" indent="-203200">
              <a:spcAft>
                <a:spcPts val="600"/>
              </a:spcAft>
              <a:buSzPct val="100000"/>
              <a:buChar char="•"/>
            </a:pPr>
            <a:r>
              <a:rPr lang="en-US" sz="1400" dirty="0">
                <a:solidFill>
                  <a:schemeClr val="tx1"/>
                </a:solidFill>
              </a:rPr>
              <a:t>Daniel's people, every one found written in the book (v. 1).</a:t>
            </a:r>
            <a:endParaRPr lang="en-US" sz="1400" dirty="0"/>
          </a:p>
          <a:p>
            <a:pPr marL="203200" indent="-203200">
              <a:spcAft>
                <a:spcPts val="600"/>
              </a:spcAft>
              <a:buSzPct val="100000"/>
              <a:buChar char="•"/>
            </a:pPr>
            <a:r>
              <a:rPr lang="en-US" sz="1400" dirty="0">
                <a:solidFill>
                  <a:schemeClr val="tx1"/>
                </a:solidFill>
              </a:rPr>
              <a:t>The many that sleep in the dust of the earth (v. 2).</a:t>
            </a:r>
            <a:endParaRPr lang="en-US" sz="1400" dirty="0"/>
          </a:p>
          <a:p>
            <a:pPr marL="203200" indent="-203200">
              <a:spcAft>
                <a:spcPts val="600"/>
              </a:spcAft>
              <a:buSzPct val="100000"/>
              <a:buChar char="•"/>
            </a:pPr>
            <a:r>
              <a:rPr lang="en-US" sz="1400" dirty="0">
                <a:solidFill>
                  <a:schemeClr val="tx1"/>
                </a:solidFill>
              </a:rPr>
              <a:t>They that be wise, and they that turn many to righteousness (vv. 3, 10).</a:t>
            </a:r>
            <a:endParaRPr lang="en-US" sz="1400" dirty="0"/>
          </a:p>
          <a:p>
            <a:pPr marL="203200" indent="-203200">
              <a:spcAft>
                <a:spcPts val="600"/>
              </a:spcAft>
              <a:buSzPct val="100000"/>
              <a:buChar char="•"/>
            </a:pPr>
            <a:r>
              <a:rPr lang="en-US" sz="1400" dirty="0">
                <a:solidFill>
                  <a:schemeClr val="tx1"/>
                </a:solidFill>
              </a:rPr>
              <a:t>Daniel, who hears, understands not, and is told to go his way (vv. 4-5, 8-9, 13).</a:t>
            </a:r>
            <a:endParaRPr lang="en-US" sz="1400" dirty="0"/>
          </a:p>
          <a:p>
            <a:pPr marL="203200" indent="-203200">
              <a:spcAft>
                <a:spcPts val="600"/>
              </a:spcAft>
              <a:buSzPct val="100000"/>
              <a:buChar char="•"/>
            </a:pPr>
            <a:r>
              <a:rPr lang="en-US" sz="1400" dirty="0">
                <a:solidFill>
                  <a:schemeClr val="tx1"/>
                </a:solidFill>
              </a:rPr>
              <a:t>The other two on the banks of the river (v. 5).</a:t>
            </a:r>
            <a:endParaRPr lang="en-US" sz="1400" dirty="0"/>
          </a:p>
          <a:p>
            <a:pPr marL="203200" indent="-203200">
              <a:spcAft>
                <a:spcPts val="600"/>
              </a:spcAft>
              <a:buSzPct val="100000"/>
              <a:buChar char="•"/>
            </a:pPr>
            <a:r>
              <a:rPr lang="en-US" sz="1400" dirty="0">
                <a:solidFill>
                  <a:schemeClr val="tx1"/>
                </a:solidFill>
              </a:rPr>
              <a:t>The man clothed in linen, upon the waters of the river (vv. 6-7).</a:t>
            </a:r>
            <a:endParaRPr lang="en-US" sz="1400" dirty="0"/>
          </a:p>
          <a:p>
            <a:pPr marL="203200" indent="-203200">
              <a:spcAft>
                <a:spcPts val="600"/>
              </a:spcAft>
              <a:buSzPct val="100000"/>
              <a:buChar char="•"/>
            </a:pPr>
            <a:r>
              <a:rPr lang="en-US" sz="1400" dirty="0">
                <a:solidFill>
                  <a:schemeClr val="tx1"/>
                </a:solidFill>
              </a:rPr>
              <a:t>The wicked, who shall do wickedly (v. 10).</a:t>
            </a:r>
            <a:endParaRPr lang="en-US" sz="1400" dirty="0"/>
          </a:p>
          <a:p>
            <a:pPr marL="203200" indent="-203200">
              <a:spcAft>
                <a:spcPts val="600"/>
              </a:spcAft>
              <a:buSzPct val="100000"/>
              <a:buChar char="•"/>
            </a:pPr>
            <a:r>
              <a:rPr lang="en-US" sz="1400" dirty="0">
                <a:solidFill>
                  <a:schemeClr val="tx1"/>
                </a:solidFill>
              </a:rPr>
              <a:t>Him that liveth for ever, by whom the oath is sworn (v. 7).</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river, with one on each bank (v. 5).</a:t>
            </a:r>
            <a:endParaRPr lang="en-US" sz="1400" dirty="0"/>
          </a:p>
          <a:p>
            <a:pPr marL="203200" indent="-203200">
              <a:spcAft>
                <a:spcPts val="600"/>
              </a:spcAft>
              <a:buSzPct val="100000"/>
              <a:buChar char="•"/>
            </a:pPr>
            <a:r>
              <a:rPr lang="en-US" sz="1400" dirty="0">
                <a:solidFill>
                  <a:schemeClr val="tx1"/>
                </a:solidFill>
              </a:rPr>
              <a:t>The waters of the river, where the man clothed in linen stood (vv. 6-7).</a:t>
            </a:r>
            <a:endParaRPr lang="en-US" sz="1400" dirty="0"/>
          </a:p>
          <a:p>
            <a:pPr marL="203200" indent="-203200">
              <a:spcAft>
                <a:spcPts val="600"/>
              </a:spcAft>
              <a:buSzPct val="100000"/>
              <a:buChar char="•"/>
            </a:pPr>
            <a:r>
              <a:rPr lang="en-US" sz="1400" dirty="0">
                <a:solidFill>
                  <a:schemeClr val="tx1"/>
                </a:solidFill>
              </a:rPr>
              <a:t>The river is named Hiddekel in Dan 10:4, since this chapter names no other place.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Daniel 12 — Time of the End</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536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At that time follows the end of the king of the north in Dan 11:45 (v. 1).</a:t>
            </a:r>
            <a:endParaRPr lang="en-US" sz="1600" dirty="0"/>
          </a:p>
          <a:p>
            <a:pPr marL="203200" indent="-203200">
              <a:spcAft>
                <a:spcPts val="1000"/>
              </a:spcAft>
              <a:buSzPct val="100000"/>
              <a:buChar char="•"/>
            </a:pPr>
            <a:r>
              <a:rPr lang="en-US" sz="1600" dirty="0">
                <a:solidFill>
                  <a:schemeClr val="tx1"/>
                </a:solidFill>
              </a:rPr>
              <a:t>The vision ends the one begun in Dan 10:1 (vv. 5-7).</a:t>
            </a:r>
            <a:endParaRPr lang="en-US" sz="1600" dirty="0"/>
          </a:p>
          <a:p>
            <a:pPr marL="203200" indent="-203200">
              <a:spcAft>
                <a:spcPts val="1000"/>
              </a:spcAft>
              <a:buSzPct val="100000"/>
              <a:buChar char="•"/>
            </a:pPr>
            <a:r>
              <a:rPr lang="en-US" sz="1600" dirty="0">
                <a:solidFill>
                  <a:schemeClr val="tx1"/>
                </a:solidFill>
              </a:rPr>
              <a:t>Daniel rests, and stands in his lot at the end of the days (v. 13).</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536 BC, derived: the vision is in the third year of Cyrus king of Persia (Dan 10:1).</a:t>
            </a:r>
            <a:endParaRPr lang="en-US" sz="1600" dirty="0"/>
          </a:p>
          <a:p>
            <a:pPr marL="203200" indent="-203200">
              <a:spcAft>
                <a:spcPts val="1000"/>
              </a:spcAft>
              <a:buSzPct val="100000"/>
              <a:buChar char="•"/>
            </a:pPr>
            <a:r>
              <a:rPr lang="en-US" sz="1600" dirty="0">
                <a:solidFill>
                  <a:schemeClr val="tx1"/>
                </a:solidFill>
              </a:rPr>
              <a:t>The time of the end is not given a year in the chapter.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Prophets and teachers at Antioch (Barnabas, Simeon called Niger, Lucius of Cyrene, Manaen, Saul). Holy Spirit: set apart Barnabas &amp; Saul. Fasted, prayed, sent them away. From Seleucia to Cyprus (Salamis to Paphos), John was their helper. Proconsul Sergius Paulus, an intelligent man. Jewish false prophet magician Bar-Jesus (aka Elymas) blinded. The proconsul believed. John Mark left, rest to Pisidian Antioch, Sabbath speech. Next Sabbath big crowds. Forced to Iconium.</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At Antioch the Holy Ghost said, Separate me Barnabas and Saul for the work. With fasting and the laying on of hands they were sent to Seleucia and Cyprus, with John as their minister. At Paphos the sorcerer Elymas withstood them, and Paul, filled with the Holy Ghost, declared him blind for a season, and the deputy Sergius Paulus believed. John returned to Jerusalem from Perga. At Antioch in Pisidia Paul preached Israel's history to David and his seed, Jesus, whom God raised from the dead, and through whom is forgiveness of sins. The next sabbath the Jews contradicted, and Paul and Barnabas turned to the Gentiles. Expelled, they shook off the dust of their feet and came to Iconium.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Barnabas and Saul are separated for the work; Elymas is struck blind at Paphos; Paul preaches Jesus raised from the dead at Antioch in Pisidia; they turn to the Gentiles.</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In the church at Antioch were prophets and teachers: Barnabas, Simeon called Niger, Lucius of Cyrene, Manaen, brought up with Herod the tetrarch, and Saul. As they ministered and fasted, the Holy Ghost said, Separate me Barnabas and Saul for the work whereunto I have called them. They fasted, prayed, laid their hands on them, and sent them away (vv. 1-3).</a:t>
            </a:r>
            <a:endParaRPr lang="en-US" sz="1400" dirty="0"/>
          </a:p>
          <a:p>
            <a:pPr marL="203200" indent="-203200">
              <a:spcAft>
                <a:spcPts val="500"/>
              </a:spcAft>
              <a:buSzPct val="100000"/>
              <a:buChar char="•"/>
            </a:pPr>
            <a:r>
              <a:rPr lang="en-US" sz="1400" dirty="0">
                <a:solidFill>
                  <a:schemeClr val="tx1"/>
                </a:solidFill>
              </a:rPr>
              <a:t>They departed to Seleucia and sailed to Cyprus. At Salamis they preached in the synagogues, with John to their minister (vv. 4-5).</a:t>
            </a:r>
            <a:endParaRPr lang="en-US" sz="1400" dirty="0"/>
          </a:p>
          <a:p>
            <a:pPr marL="203200" indent="-203200">
              <a:spcAft>
                <a:spcPts val="500"/>
              </a:spcAft>
              <a:buSzPct val="100000"/>
              <a:buChar char="•"/>
            </a:pPr>
            <a:r>
              <a:rPr lang="en-US" sz="1400" dirty="0">
                <a:solidFill>
                  <a:schemeClr val="tx1"/>
                </a:solidFill>
              </a:rPr>
              <a:t>At Paphos the deputy Sergius Paulus, a prudent man, desired to hear the word of God. Elymas the sorcerer, Bar-jesus, withstood them. Saul, who also is called Paul, filled with the Holy Ghost, said, Thou child of the devil, thou shalt be blind, not seeing the sun for a season. A mist and a darkness fell on him, and the deputy believed, being astonished at the doctrine of the Lord (vv. 6-12).</a:t>
            </a:r>
            <a:endParaRPr lang="en-US" sz="1400" dirty="0"/>
          </a:p>
          <a:p>
            <a:pPr marL="203200" indent="-203200">
              <a:spcAft>
                <a:spcPts val="500"/>
              </a:spcAft>
              <a:buSzPct val="100000"/>
              <a:buChar char="•"/>
            </a:pPr>
            <a:r>
              <a:rPr lang="en-US" sz="1400" dirty="0">
                <a:solidFill>
                  <a:schemeClr val="tx1"/>
                </a:solidFill>
              </a:rPr>
              <a:t>From Paphos they came to Perga in Pamphylia, and John returned to Jerusalem. At Antioch in Pisidia, after the reading of the law and the prophets, the rulers invited a word of exhortation (vv. 13-15).</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Paul said God chose the fathers, brought them out of Egypt, suffered them 40 years in the wilderness, gave Chanaan by lot, gave judges about 450 years until Samuel, then Saul for 40 years, and David, a man after mine own heart (vv. 16-22).</a:t>
            </a:r>
            <a:endParaRPr lang="en-US" sz="1400" dirty="0"/>
          </a:p>
          <a:p>
            <a:pPr marL="203200" indent="-203200">
              <a:spcAft>
                <a:spcPts val="500"/>
              </a:spcAft>
              <a:buSzPct val="100000"/>
              <a:buChar char="•"/>
            </a:pPr>
            <a:r>
              <a:rPr lang="en-US" sz="1400" dirty="0">
                <a:solidFill>
                  <a:schemeClr val="tx1"/>
                </a:solidFill>
              </a:rPr>
              <a:t>Of David's seed God raised a Saviour, Jesus, after John preached the baptism of repentance. They at Jerusalem condemned him, desired Pilate that he should be slain, and laid him in a sepulchre. But God raised him from the dead, and he was seen many days of his witnesses (vv. 23-31).</a:t>
            </a:r>
            <a:endParaRPr lang="en-US" sz="1400" dirty="0"/>
          </a:p>
          <a:p>
            <a:pPr marL="203200" indent="-203200">
              <a:spcAft>
                <a:spcPts val="500"/>
              </a:spcAft>
              <a:buSzPct val="100000"/>
              <a:buChar char="•"/>
            </a:pPr>
            <a:r>
              <a:rPr lang="en-US" sz="1400" dirty="0">
                <a:solidFill>
                  <a:schemeClr val="tx1"/>
                </a:solidFill>
              </a:rPr>
              <a:t>God fulfilled the promise, as written, Thou art my Son, this day have I begotten thee, and, Thou shalt not suffer thine Holy One to see corruption. David saw corruption, but he whom God raised saw none. Through this man is preached the forgiveness of sins, and by him all that believe are justified. Beware: Behold, ye despisers, and wonder, and perish (vv. 32-41).</a:t>
            </a:r>
            <a:endParaRPr lang="en-US" sz="1400" dirty="0"/>
          </a:p>
          <a:p>
            <a:pPr marL="203200" indent="-203200">
              <a:spcAft>
                <a:spcPts val="500"/>
              </a:spcAft>
              <a:buSzPct val="100000"/>
              <a:buChar char="•"/>
            </a:pPr>
            <a:r>
              <a:rPr lang="en-US" sz="1400" dirty="0">
                <a:solidFill>
                  <a:schemeClr val="tx1"/>
                </a:solidFill>
              </a:rPr>
              <a:t>The Gentiles besought to hear again the next sabbath, and almost the whole city came. The Jews were filled with envy, contradicting and blaspheming (vv. 42-45).</a:t>
            </a:r>
            <a:endParaRPr lang="en-US" sz="1400" dirty="0"/>
          </a:p>
          <a:p>
            <a:pPr marL="203200" indent="-203200">
              <a:spcAft>
                <a:spcPts val="500"/>
              </a:spcAft>
              <a:buSzPct val="100000"/>
              <a:buChar char="•"/>
            </a:pPr>
            <a:r>
              <a:rPr lang="en-US" sz="1400" dirty="0">
                <a:solidFill>
                  <a:schemeClr val="tx1"/>
                </a:solidFill>
              </a:rPr>
              <a:t>Paul and Barnabas said, It was necessary that the word of God should first have been spoken to you; lo, we turn to the Gentiles, for I have set thee to be a light of the Gentiles. As many as were ordained to eternal life believed (vv. 46-49).</a:t>
            </a:r>
            <a:endParaRPr lang="en-US" sz="1400" dirty="0"/>
          </a:p>
          <a:p>
            <a:pPr marL="203200" indent="-203200">
              <a:spcAft>
                <a:spcPts val="500"/>
              </a:spcAft>
              <a:buSzPct val="100000"/>
              <a:buChar char="•"/>
            </a:pPr>
            <a:r>
              <a:rPr lang="en-US" sz="1400" dirty="0">
                <a:solidFill>
                  <a:schemeClr val="tx1"/>
                </a:solidFill>
              </a:rPr>
              <a:t>The Jews stirred up the devout and honourable women and the chief men and expelled them. They shook off the dust of their feet and came unto Iconium, and the disciples were filled with joy, and with the Holy Ghost (vv. 50-52).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1"/>
                </a:solidFill>
              </a:rPr>
              <a:t>None. </a:t>
            </a:r>
            <a:pPr indent="0" marL="0">
              <a:spcAft>
                <a:spcPts val="1100"/>
              </a:spcAft>
              <a:buNone/>
            </a:pPr>
            <a:r>
              <a:rPr lang="en-US" sz="1400" dirty="0">
                <a:solidFill>
                  <a:schemeClr val="tx1"/>
                </a:solidFill>
              </a:rPr>
              <a:t>No other passage tells this same journey in close wording.</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dirty="0">
                <a:solidFill>
                  <a:schemeClr val="tx1"/>
                </a:solidFill>
              </a:rPr>
              <a:t>v. 22 cites, I have found David the son of Jesse, a man after mine own heart. The sources are Ps 89:20, I have found David my servant, and 1 Sam 13:14, a man after his own heart.</a:t>
            </a:r>
            <a:endParaRPr lang="en-US" sz="1400" dirty="0"/>
          </a:p>
          <a:p>
            <a:pPr indent="0" marL="0">
              <a:spcAft>
                <a:spcPts val="1100"/>
              </a:spcAft>
              <a:buNone/>
            </a:pPr>
            <a:r>
              <a:rPr lang="en-US" sz="1400" dirty="0">
                <a:solidFill>
                  <a:schemeClr val="tx1"/>
                </a:solidFill>
              </a:rPr>
              <a:t>v. 33 cites the second psalm, Thou art my Son, this day have I begotten thee. The source is Ps 2:7.</a:t>
            </a:r>
            <a:endParaRPr lang="en-US" sz="1400" dirty="0"/>
          </a:p>
          <a:p>
            <a:pPr indent="0" marL="0">
              <a:spcAft>
                <a:spcPts val="1100"/>
              </a:spcAft>
              <a:buNone/>
            </a:pPr>
            <a:r>
              <a:rPr lang="en-US" sz="1400" dirty="0">
                <a:solidFill>
                  <a:schemeClr val="tx1"/>
                </a:solidFill>
              </a:rPr>
              <a:t>v. 34 cites, I will give you the sure mercies of David. The source is Isa 55:3.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none-0"/>
          <p:cNvSpPr txBox="1"/>
          <p:nvPr/>
        </p:nvSpPr>
        <p:spPr>
          <a:xfrm>
            <a:off x="822960" y="2331720"/>
            <a:ext cx="4861408" cy="365760"/>
          </a:xfrm>
          <a:prstGeom prst="rect">
            <a:avLst/>
          </a:prstGeom>
          <a:noFill/>
          <a:ln/>
        </p:spPr>
        <p:txBody>
          <a:bodyPr wrap="square" lIns="0" tIns="0" rIns="0" bIns="0" rtlCol="0" anchor="t"/>
          <a:lstStyle/>
          <a:p>
            <a:pPr indent="0" marL="0">
              <a:buNone/>
            </a:pPr>
            <a:r>
              <a:rPr lang="en-US" sz="1400" i="1" dirty="0">
                <a:solidFill>
                  <a:schemeClr val="accent4"/>
                </a:solidFill>
              </a:rPr>
              <a:t>Shown on the previous slide.</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 (continued)</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dirty="0">
                <a:solidFill>
                  <a:schemeClr val="tx1"/>
                </a:solidFill>
              </a:rPr>
              <a:t>v. 35 cites, Thou shalt not suffer thine Holy One to see corruption. The source is Ps 16:10.</a:t>
            </a:r>
            <a:endParaRPr lang="en-US" sz="1400" dirty="0"/>
          </a:p>
          <a:p>
            <a:pPr indent="0" marL="0">
              <a:spcAft>
                <a:spcPts val="1100"/>
              </a:spcAft>
              <a:buNone/>
            </a:pPr>
            <a:r>
              <a:rPr lang="en-US" sz="1400" dirty="0">
                <a:solidFill>
                  <a:schemeClr val="tx1"/>
                </a:solidFill>
              </a:rPr>
              <a:t>v. 41 cites, Behold, ye despisers, and wonder, and perish. The source is Hab 1:5.</a:t>
            </a:r>
            <a:endParaRPr lang="en-US" sz="1400" dirty="0"/>
          </a:p>
          <a:p>
            <a:pPr indent="0" marL="0">
              <a:spcAft>
                <a:spcPts val="1100"/>
              </a:spcAft>
              <a:buNone/>
            </a:pPr>
            <a:r>
              <a:rPr lang="en-US" sz="1400" dirty="0">
                <a:solidFill>
                  <a:schemeClr val="tx1"/>
                </a:solidFill>
              </a:rPr>
              <a:t>v. 47 cites, I have set thee to be a light of the Gentiles. The source is Isa 49:6.</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Struck with blindness</a:t>
            </a:r>
            <a:endParaRPr lang="en-US" sz="1500" dirty="0"/>
          </a:p>
          <a:p>
            <a:pPr marL="177800" indent="-177800">
              <a:spcAft>
                <a:spcPts val="300"/>
              </a:spcAft>
              <a:buSzPct val="100000"/>
              <a:buChar char="•"/>
            </a:pPr>
            <a:r>
              <a:rPr lang="en-US" sz="1400" b="1" dirty="0">
                <a:solidFill>
                  <a:schemeClr val="accent1"/>
                </a:solidFill>
              </a:rPr>
              <a:t>2 Kings 6:18. </a:t>
            </a:r>
            <a:pPr indent="0" marL="0">
              <a:spcAft>
                <a:spcPts val="300"/>
              </a:spcAft>
              <a:buNone/>
            </a:pPr>
            <a:r>
              <a:rPr lang="en-US" sz="1400" dirty="0">
                <a:solidFill>
                  <a:schemeClr val="tx1"/>
                </a:solidFill>
              </a:rPr>
              <a:t>Smite this people, I pray thee, with blindness, like v. 11.</a:t>
            </a:r>
            <a:endParaRPr lang="en-US" sz="1500" dirty="0"/>
          </a:p>
          <a:p>
            <a:pPr marL="177800" indent="-177800">
              <a:spcAft>
                <a:spcPts val="300"/>
              </a:spcAft>
              <a:buSzPct val="100000"/>
              <a:buChar char="•"/>
            </a:pPr>
            <a:r>
              <a:rPr lang="en-US" sz="1400" b="1" dirty="0">
                <a:solidFill>
                  <a:schemeClr val="accent1"/>
                </a:solidFill>
              </a:rPr>
              <a:t>Acts 9:8. </a:t>
            </a:r>
            <a:pPr indent="0" marL="0">
              <a:spcAft>
                <a:spcPts val="300"/>
              </a:spcAft>
              <a:buNone/>
            </a:pPr>
            <a:r>
              <a:rPr lang="en-US" sz="1400" dirty="0">
                <a:solidFill>
                  <a:schemeClr val="tx1"/>
                </a:solidFill>
              </a:rPr>
              <a:t>When his eyes were opened, he saw no man: but they led him by the hand, Saul led by the hand, like v. 11.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John who departed</a:t>
            </a:r>
            <a:endParaRPr lang="en-US" sz="1500" dirty="0"/>
          </a:p>
          <a:p>
            <a:pPr marL="177800" indent="-177800">
              <a:spcAft>
                <a:spcPts val="300"/>
              </a:spcAft>
              <a:buSzPct val="100000"/>
              <a:buChar char="•"/>
            </a:pPr>
            <a:r>
              <a:rPr lang="en-US" sz="1400" b="1" dirty="0">
                <a:solidFill>
                  <a:schemeClr val="accent1"/>
                </a:solidFill>
              </a:rPr>
              <a:t>Acts 15:38. </a:t>
            </a:r>
            <a:pPr indent="0" marL="0">
              <a:spcAft>
                <a:spcPts val="300"/>
              </a:spcAft>
              <a:buNone/>
            </a:pPr>
            <a:r>
              <a:rPr lang="en-US" sz="1400" dirty="0">
                <a:solidFill>
                  <a:schemeClr val="tx1"/>
                </a:solidFill>
              </a:rPr>
              <a:t>Paul thought not good to take him with them, who departed from them from Pamphylia, the leaving of v. 13.</a:t>
            </a:r>
            <a:endParaRPr lang="en-US" sz="1500" dirty="0"/>
          </a:p>
          <a:p>
            <a:pPr marL="177800" indent="-177800">
              <a:spcAft>
                <a:spcPts val="300"/>
              </a:spcAft>
              <a:buSzPct val="100000"/>
              <a:buChar char="•"/>
            </a:pPr>
            <a:r>
              <a:rPr lang="en-US" sz="1400" b="1" dirty="0">
                <a:solidFill>
                  <a:schemeClr val="accent1"/>
                </a:solidFill>
              </a:rPr>
              <a:t>2 Tim 4:11. </a:t>
            </a:r>
            <a:pPr indent="0" marL="0">
              <a:spcAft>
                <a:spcPts val="300"/>
              </a:spcAft>
              <a:buNone/>
            </a:pPr>
            <a:r>
              <a:rPr lang="en-US" sz="1400" dirty="0">
                <a:solidFill>
                  <a:schemeClr val="tx1"/>
                </a:solidFill>
              </a:rPr>
              <a:t>Take Mark, and bring him with thee: for he is profitable to me for the ministry, the later return after v. 13.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Forty years in the wilderness</a:t>
            </a:r>
            <a:endParaRPr lang="en-US" sz="1500" dirty="0"/>
          </a:p>
          <a:p>
            <a:pPr marL="177800" indent="-177800">
              <a:spcAft>
                <a:spcPts val="300"/>
              </a:spcAft>
              <a:buSzPct val="100000"/>
              <a:buChar char="•"/>
            </a:pPr>
            <a:r>
              <a:rPr lang="en-US" sz="1400" b="1" dirty="0">
                <a:solidFill>
                  <a:schemeClr val="accent1"/>
                </a:solidFill>
              </a:rPr>
              <a:t>Num 14:33. </a:t>
            </a:r>
            <a:pPr indent="0" marL="0">
              <a:spcAft>
                <a:spcPts val="300"/>
              </a:spcAft>
              <a:buNone/>
            </a:pPr>
            <a:r>
              <a:rPr lang="en-US" sz="1400" dirty="0">
                <a:solidFill>
                  <a:schemeClr val="tx1"/>
                </a:solidFill>
              </a:rPr>
              <a:t>Your children shall wander in the wilderness 40 years, the years of v. 18.</a:t>
            </a:r>
            <a:endParaRPr lang="en-US" sz="1500" dirty="0"/>
          </a:p>
          <a:p>
            <a:pPr marL="177800" indent="-177800">
              <a:spcAft>
                <a:spcPts val="300"/>
              </a:spcAft>
              <a:buSzPct val="100000"/>
              <a:buChar char="•"/>
            </a:pPr>
            <a:r>
              <a:rPr lang="en-US" sz="1400" b="1" dirty="0">
                <a:solidFill>
                  <a:schemeClr val="accent1"/>
                </a:solidFill>
              </a:rPr>
              <a:t>Acts 7:36. </a:t>
            </a:r>
            <a:pPr indent="0" marL="0">
              <a:spcAft>
                <a:spcPts val="300"/>
              </a:spcAft>
              <a:buNone/>
            </a:pPr>
            <a:r>
              <a:rPr lang="en-US" sz="1400" dirty="0">
                <a:solidFill>
                  <a:schemeClr val="tx1"/>
                </a:solidFill>
              </a:rPr>
              <a:t>In the Red sea, and in the wilderness 40 years, Stephen's like summary of v. 18.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David's seed raised</a:t>
            </a:r>
            <a:endParaRPr lang="en-US" sz="1500" dirty="0"/>
          </a:p>
          <a:p>
            <a:pPr marL="177800" indent="-177800">
              <a:spcAft>
                <a:spcPts val="300"/>
              </a:spcAft>
              <a:buSzPct val="100000"/>
              <a:buChar char="•"/>
            </a:pPr>
            <a:r>
              <a:rPr lang="en-US" sz="1400" b="1" dirty="0">
                <a:solidFill>
                  <a:schemeClr val="accent1"/>
                </a:solidFill>
              </a:rPr>
              <a:t>2 Sam 7:12. </a:t>
            </a:r>
            <a:pPr indent="0" marL="0">
              <a:spcAft>
                <a:spcPts val="300"/>
              </a:spcAft>
              <a:buNone/>
            </a:pPr>
            <a:r>
              <a:rPr lang="en-US" sz="1400" dirty="0">
                <a:solidFill>
                  <a:schemeClr val="tx1"/>
                </a:solidFill>
              </a:rPr>
              <a:t>I will set up thy seed after thee, the promise of v. 23.</a:t>
            </a:r>
            <a:endParaRPr lang="en-US" sz="1500" dirty="0"/>
          </a:p>
          <a:p>
            <a:pPr marL="177800" indent="-177800">
              <a:spcAft>
                <a:spcPts val="300"/>
              </a:spcAft>
              <a:buSzPct val="100000"/>
              <a:buChar char="•"/>
            </a:pPr>
            <a:r>
              <a:rPr lang="en-US" sz="1400" b="1" dirty="0">
                <a:solidFill>
                  <a:schemeClr val="accent1"/>
                </a:solidFill>
              </a:rPr>
              <a:t>Rom 1:3. </a:t>
            </a:r>
            <a:pPr indent="0" marL="0">
              <a:spcAft>
                <a:spcPts val="300"/>
              </a:spcAft>
              <a:buNone/>
            </a:pPr>
            <a:r>
              <a:rPr lang="en-US" sz="1400" dirty="0">
                <a:solidFill>
                  <a:schemeClr val="tx1"/>
                </a:solidFill>
              </a:rPr>
              <a:t>Which was made of the seed of David according to the flesh, like v. 23.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Not worthy to loose his shoes</a:t>
            </a:r>
            <a:endParaRPr lang="en-US" sz="1500" dirty="0"/>
          </a:p>
          <a:p>
            <a:pPr marL="177800" indent="-177800">
              <a:spcAft>
                <a:spcPts val="300"/>
              </a:spcAft>
              <a:buSzPct val="100000"/>
              <a:buChar char="•"/>
            </a:pPr>
            <a:r>
              <a:rPr lang="en-US" sz="1400" b="1" dirty="0">
                <a:solidFill>
                  <a:schemeClr val="accent1"/>
                </a:solidFill>
              </a:rPr>
              <a:t>Luke 3:16. </a:t>
            </a:r>
            <a:pPr indent="0" marL="0">
              <a:spcAft>
                <a:spcPts val="300"/>
              </a:spcAft>
              <a:buNone/>
            </a:pPr>
            <a:r>
              <a:rPr lang="en-US" sz="1400" dirty="0">
                <a:solidFill>
                  <a:schemeClr val="tx1"/>
                </a:solidFill>
              </a:rPr>
              <a:t>One mightier than I cometh, the latchet of whose shoes I am not worthy to unloose, John's words in v. 25.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Raised and saw no corruption</a:t>
            </a:r>
            <a:endParaRPr lang="en-US" sz="1500" dirty="0"/>
          </a:p>
          <a:p>
            <a:pPr marL="177800" indent="-177800">
              <a:spcAft>
                <a:spcPts val="300"/>
              </a:spcAft>
              <a:buSzPct val="100000"/>
              <a:buChar char="•"/>
            </a:pPr>
            <a:r>
              <a:rPr lang="en-US" sz="1400" b="1" dirty="0">
                <a:solidFill>
                  <a:schemeClr val="accent1"/>
                </a:solidFill>
              </a:rPr>
              <a:t>Acts 2:31. </a:t>
            </a:r>
            <a:pPr indent="0" marL="0">
              <a:spcAft>
                <a:spcPts val="300"/>
              </a:spcAft>
              <a:buNone/>
            </a:pPr>
            <a:r>
              <a:rPr lang="en-US" sz="1400" dirty="0">
                <a:solidFill>
                  <a:schemeClr val="tx1"/>
                </a:solidFill>
              </a:rPr>
              <a:t>His soul was not left in hell, neither his flesh did see corruption, Peter's use of the same psalm as v. 35.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Shake off the dust</a:t>
            </a:r>
            <a:endParaRPr lang="en-US" sz="1500" dirty="0"/>
          </a:p>
          <a:p>
            <a:pPr marL="177800" indent="-177800">
              <a:spcAft>
                <a:spcPts val="300"/>
              </a:spcAft>
              <a:buSzPct val="100000"/>
              <a:buChar char="•"/>
            </a:pPr>
            <a:r>
              <a:rPr lang="en-US" sz="1400" b="1" dirty="0">
                <a:solidFill>
                  <a:schemeClr val="accent1"/>
                </a:solidFill>
              </a:rPr>
              <a:t>Luke 9:5. </a:t>
            </a:r>
            <a:pPr indent="0" marL="0">
              <a:spcAft>
                <a:spcPts val="300"/>
              </a:spcAft>
              <a:buNone/>
            </a:pPr>
            <a:r>
              <a:rPr lang="en-US" sz="1400" dirty="0">
                <a:solidFill>
                  <a:schemeClr val="tx1"/>
                </a:solidFill>
              </a:rPr>
              <a:t>Shake off the very dust from your feet for a testimony against them, the act of v. 51.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Persecutions at Antioch</a:t>
            </a:r>
            <a:endParaRPr lang="en-US" sz="1500" dirty="0"/>
          </a:p>
          <a:p>
            <a:pPr marL="177800" indent="-177800">
              <a:spcAft>
                <a:spcPts val="300"/>
              </a:spcAft>
              <a:buSzPct val="100000"/>
              <a:buChar char="•"/>
            </a:pPr>
            <a:r>
              <a:rPr lang="en-US" sz="1400" b="1" dirty="0">
                <a:solidFill>
                  <a:schemeClr val="accent1"/>
                </a:solidFill>
              </a:rPr>
              <a:t>2 Tim 3:11. </a:t>
            </a:r>
            <a:pPr indent="0" marL="0">
              <a:spcAft>
                <a:spcPts val="300"/>
              </a:spcAft>
              <a:buNone/>
            </a:pPr>
            <a:r>
              <a:rPr lang="en-US" sz="1400" dirty="0">
                <a:solidFill>
                  <a:schemeClr val="tx1"/>
                </a:solidFill>
              </a:rPr>
              <a:t>Persecutions, afflictions, which came unto me at Antioch, at Iconium, at Lystra, recalling vv. 50-51.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The deputy is the proconsul, the Greek "anthupatos," as in the ESV.</a:t>
            </a:r>
            <a:endParaRPr lang="en-US" sz="1600" dirty="0"/>
          </a:p>
          <a:p>
            <a:pPr indent="0" marL="0">
              <a:spcAft>
                <a:spcPts val="800"/>
              </a:spcAft>
              <a:buNone/>
            </a:pPr>
            <a:r>
              <a:rPr lang="en-US" sz="1600" b="1" dirty="0">
                <a:solidFill>
                  <a:schemeClr val="accent1"/>
                </a:solidFill>
              </a:rPr>
              <a:t>v. 8. </a:t>
            </a:r>
            <a:pPr indent="0" marL="0">
              <a:spcAft>
                <a:spcPts val="800"/>
              </a:spcAft>
              <a:buNone/>
            </a:pPr>
            <a:r>
              <a:rPr lang="en-US" sz="1600" dirty="0">
                <a:solidFill>
                  <a:schemeClr val="tx1"/>
                </a:solidFill>
              </a:rPr>
              <a:t>Elymas is said to be his name by interpretation. It may mean sorcerer or wise man. The Greek "magos" is a magician.</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Suffered he their manners translates "etropophoresen." Some manuscripts read "etrophophoresen," he carried them as a nurse. The ESV reads he put up with them.</a:t>
            </a:r>
            <a:endParaRPr lang="en-US" sz="1600" dirty="0"/>
          </a:p>
          <a:p>
            <a:pPr indent="0" marL="0">
              <a:spcAft>
                <a:spcPts val="800"/>
              </a:spcAft>
              <a:buNone/>
            </a:pPr>
            <a:r>
              <a:rPr lang="en-US" sz="1600" b="1" dirty="0">
                <a:solidFill>
                  <a:schemeClr val="accent1"/>
                </a:solidFill>
              </a:rPr>
              <a:t>v. 20. </a:t>
            </a:r>
            <a:pPr indent="0" marL="0">
              <a:spcAft>
                <a:spcPts val="800"/>
              </a:spcAft>
              <a:buNone/>
            </a:pPr>
            <a:r>
              <a:rPr lang="en-US" sz="1600" dirty="0">
                <a:solidFill>
                  <a:schemeClr val="tx1"/>
                </a:solidFill>
              </a:rPr>
              <a:t>About 450 years in the KJV refers to the judges. The ESV places about 450 years before the judges, covering Egypt to the conquest.</a:t>
            </a:r>
            <a:endParaRPr lang="en-US" sz="1600" dirty="0"/>
          </a:p>
          <a:p>
            <a:pPr indent="0" marL="0">
              <a:spcAft>
                <a:spcPts val="800"/>
              </a:spcAft>
              <a:buNone/>
            </a:pPr>
            <a:r>
              <a:rPr lang="en-US" sz="1600" b="1" dirty="0">
                <a:solidFill>
                  <a:schemeClr val="accent1"/>
                </a:solidFill>
              </a:rPr>
              <a:t>v. 34. </a:t>
            </a:r>
            <a:pPr indent="0" marL="0">
              <a:spcAft>
                <a:spcPts val="800"/>
              </a:spcAft>
              <a:buNone/>
            </a:pPr>
            <a:r>
              <a:rPr lang="en-US" sz="1600" dirty="0">
                <a:solidFill>
                  <a:schemeClr val="tx1"/>
                </a:solidFill>
              </a:rPr>
              <a:t>The sure mercies are the holy and sure blessings of David, as in the ESV.</a:t>
            </a:r>
            <a:endParaRPr lang="en-US" sz="1600" dirty="0"/>
          </a:p>
          <a:p>
            <a:pPr indent="0" marL="0">
              <a:spcAft>
                <a:spcPts val="800"/>
              </a:spcAft>
              <a:buNone/>
            </a:pPr>
            <a:r>
              <a:rPr lang="en-US" sz="1600" b="1" dirty="0">
                <a:solidFill>
                  <a:schemeClr val="accent1"/>
                </a:solidFill>
              </a:rPr>
              <a:t>v. 48. </a:t>
            </a:r>
            <a:pPr indent="0" marL="0">
              <a:spcAft>
                <a:spcPts val="800"/>
              </a:spcAft>
              <a:buNone/>
            </a:pPr>
            <a:r>
              <a:rPr lang="en-US" sz="1600" dirty="0">
                <a:solidFill>
                  <a:schemeClr val="tx1"/>
                </a:solidFill>
              </a:rPr>
              <a:t>Ordained to eternal life translates "tetagmenoi," appointed. The ESV reads appointed to eternal life.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Barnabas, Simeon that was called Niger, Lucius of Cyrene, Manaen, and Saul, the prophets and teachers at Antioch (v. 1).</a:t>
            </a:r>
            <a:endParaRPr lang="en-US" sz="1500" dirty="0"/>
          </a:p>
          <a:p>
            <a:pPr marL="203200" indent="-203200">
              <a:spcAft>
                <a:spcPts val="600"/>
              </a:spcAft>
              <a:buSzPct val="100000"/>
              <a:buChar char="•"/>
            </a:pPr>
            <a:r>
              <a:rPr lang="en-US" sz="1500" dirty="0">
                <a:solidFill>
                  <a:schemeClr val="tx1"/>
                </a:solidFill>
              </a:rPr>
              <a:t>The Holy Ghost, who says, Separate me Barnabas and Saul (vv. 2, 4, 9, 52).</a:t>
            </a:r>
            <a:endParaRPr lang="en-US" sz="1500" dirty="0"/>
          </a:p>
          <a:p>
            <a:pPr marL="203200" indent="-203200">
              <a:spcAft>
                <a:spcPts val="600"/>
              </a:spcAft>
              <a:buSzPct val="100000"/>
              <a:buChar char="•"/>
            </a:pPr>
            <a:r>
              <a:rPr lang="en-US" sz="1500" dirty="0">
                <a:solidFill>
                  <a:schemeClr val="tx1"/>
                </a:solidFill>
              </a:rPr>
              <a:t>John, their minister, who returns to Jerusalem (vv. 5, 13).</a:t>
            </a:r>
            <a:endParaRPr lang="en-US" sz="1500" dirty="0"/>
          </a:p>
          <a:p>
            <a:pPr marL="203200" indent="-203200">
              <a:spcAft>
                <a:spcPts val="600"/>
              </a:spcAft>
              <a:buSzPct val="100000"/>
              <a:buChar char="•"/>
            </a:pPr>
            <a:r>
              <a:rPr lang="en-US" sz="1500" dirty="0">
                <a:solidFill>
                  <a:schemeClr val="tx1"/>
                </a:solidFill>
              </a:rPr>
              <a:t>Elymas the sorcerer, Bar-jesus, a false prophet and a Jew (vv. 6-11).</a:t>
            </a:r>
            <a:endParaRPr lang="en-US" sz="1500" dirty="0"/>
          </a:p>
          <a:p>
            <a:pPr marL="203200" indent="-203200">
              <a:spcAft>
                <a:spcPts val="600"/>
              </a:spcAft>
              <a:buSzPct val="100000"/>
              <a:buChar char="•"/>
            </a:pPr>
            <a:r>
              <a:rPr lang="en-US" sz="1500" dirty="0">
                <a:solidFill>
                  <a:schemeClr val="tx1"/>
                </a:solidFill>
              </a:rPr>
              <a:t>Sergius Paulus, the deputy, a prudent man who believes (vv. 7, 12).</a:t>
            </a:r>
            <a:endParaRPr lang="en-US" sz="1500" dirty="0"/>
          </a:p>
          <a:p>
            <a:pPr marL="203200" indent="-203200">
              <a:spcAft>
                <a:spcPts val="600"/>
              </a:spcAft>
              <a:buSzPct val="100000"/>
              <a:buChar char="•"/>
            </a:pPr>
            <a:r>
              <a:rPr lang="en-US" sz="1500" dirty="0">
                <a:solidFill>
                  <a:schemeClr val="tx1"/>
                </a:solidFill>
              </a:rPr>
              <a:t>Paul and Barnabas, who preach and turn to the Gentiles (vv. 9, 16, 43, 46).</a:t>
            </a:r>
            <a:endParaRPr lang="en-US" sz="1500" dirty="0"/>
          </a:p>
          <a:p>
            <a:pPr marL="203200" indent="-203200">
              <a:spcAft>
                <a:spcPts val="600"/>
              </a:spcAft>
              <a:buSzPct val="100000"/>
              <a:buChar char="•"/>
            </a:pPr>
            <a:r>
              <a:rPr lang="en-US" sz="1500" dirty="0">
                <a:solidFill>
                  <a:schemeClr val="tx1"/>
                </a:solidFill>
              </a:rPr>
              <a:t>Herod the tetrarch, with whom Manaen was brought up (v. 1).</a:t>
            </a:r>
            <a:endParaRPr lang="en-US" sz="1500" dirty="0"/>
          </a:p>
          <a:p>
            <a:pPr marL="203200" indent="-203200">
              <a:spcAft>
                <a:spcPts val="600"/>
              </a:spcAft>
              <a:buSzPct val="100000"/>
              <a:buChar char="•"/>
            </a:pPr>
            <a:r>
              <a:rPr lang="en-US" sz="1500" dirty="0">
                <a:solidFill>
                  <a:schemeClr val="tx1"/>
                </a:solidFill>
              </a:rPr>
              <a:t>The rulers of the synagogue at Antioch in Pisidia (v. 15).</a:t>
            </a:r>
            <a:endParaRPr lang="en-US" sz="1500" dirty="0"/>
          </a:p>
          <a:p>
            <a:pPr marL="203200" indent="-203200">
              <a:spcAft>
                <a:spcPts val="600"/>
              </a:spcAft>
              <a:buSzPct val="100000"/>
              <a:buChar char="•"/>
            </a:pPr>
            <a:r>
              <a:rPr lang="en-US" sz="1500" dirty="0">
                <a:solidFill>
                  <a:schemeClr val="tx1"/>
                </a:solidFill>
              </a:rPr>
              <a:t>Samuel, Saul the son of Cis, David, and John the Baptist, named in the sermon (vv. 20-25).</a:t>
            </a:r>
            <a:endParaRPr lang="en-US" sz="1500" dirty="0"/>
          </a:p>
          <a:p>
            <a:pPr marL="203200" indent="-203200">
              <a:spcAft>
                <a:spcPts val="600"/>
              </a:spcAft>
              <a:buSzPct val="100000"/>
              <a:buChar char="•"/>
            </a:pPr>
            <a:r>
              <a:rPr lang="en-US" sz="1500" dirty="0">
                <a:solidFill>
                  <a:schemeClr val="tx1"/>
                </a:solidFill>
              </a:rPr>
              <a:t>Jesus, the Saviour raised from the dead, and Pilate (vv. 23, 28-30).</a:t>
            </a:r>
            <a:endParaRPr lang="en-US" sz="1500" dirty="0"/>
          </a:p>
          <a:p>
            <a:pPr marL="203200" indent="-203200">
              <a:spcAft>
                <a:spcPts val="600"/>
              </a:spcAft>
              <a:buSzPct val="100000"/>
              <a:buChar char="•"/>
            </a:pPr>
            <a:r>
              <a:rPr lang="en-US" sz="1500" dirty="0">
                <a:solidFill>
                  <a:schemeClr val="tx1"/>
                </a:solidFill>
              </a:rPr>
              <a:t>The Jews, the Gentiles, the proselytes, and the devout and honourable women and chief men (vv. 42-50).</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Antioch, in the church there (v. 1).</a:t>
            </a:r>
            <a:endParaRPr lang="en-US" sz="1500" dirty="0"/>
          </a:p>
          <a:p>
            <a:pPr marL="203200" indent="-203200">
              <a:spcAft>
                <a:spcPts val="600"/>
              </a:spcAft>
              <a:buSzPct val="100000"/>
              <a:buChar char="•"/>
            </a:pPr>
            <a:r>
              <a:rPr lang="en-US" sz="1500" dirty="0">
                <a:solidFill>
                  <a:schemeClr val="tx1"/>
                </a:solidFill>
              </a:rPr>
              <a:t>Seleucia, the port (v. 4).</a:t>
            </a:r>
            <a:endParaRPr lang="en-US" sz="1500" dirty="0"/>
          </a:p>
          <a:p>
            <a:pPr marL="203200" indent="-203200">
              <a:spcAft>
                <a:spcPts val="600"/>
              </a:spcAft>
              <a:buSzPct val="100000"/>
              <a:buChar char="•"/>
            </a:pPr>
            <a:r>
              <a:rPr lang="en-US" sz="1500" dirty="0">
                <a:solidFill>
                  <a:schemeClr val="tx1"/>
                </a:solidFill>
              </a:rPr>
              <a:t>Cyprus, Salamis and its synagogues, and Paphos (vv. 4-6, 13).</a:t>
            </a:r>
            <a:endParaRPr lang="en-US" sz="1500" dirty="0"/>
          </a:p>
          <a:p>
            <a:pPr marL="203200" indent="-203200">
              <a:spcAft>
                <a:spcPts val="600"/>
              </a:spcAft>
              <a:buSzPct val="100000"/>
              <a:buChar char="•"/>
            </a:pPr>
            <a:r>
              <a:rPr lang="en-US" sz="1500" dirty="0">
                <a:solidFill>
                  <a:schemeClr val="tx1"/>
                </a:solidFill>
              </a:rPr>
              <a:t>Perga in Pamphylia (vv. 13-14).</a:t>
            </a:r>
            <a:endParaRPr lang="en-US" sz="1500" dirty="0"/>
          </a:p>
          <a:p>
            <a:pPr marL="203200" indent="-203200">
              <a:spcAft>
                <a:spcPts val="600"/>
              </a:spcAft>
              <a:buSzPct val="100000"/>
              <a:buChar char="•"/>
            </a:pPr>
            <a:r>
              <a:rPr lang="en-US" sz="1500" dirty="0">
                <a:solidFill>
                  <a:schemeClr val="tx1"/>
                </a:solidFill>
              </a:rPr>
              <a:t>Jerusalem, to which John returned (v. 13).</a:t>
            </a:r>
            <a:endParaRPr lang="en-US" sz="1500" dirty="0"/>
          </a:p>
          <a:p>
            <a:pPr marL="203200" indent="-203200">
              <a:spcAft>
                <a:spcPts val="600"/>
              </a:spcAft>
              <a:buSzPct val="100000"/>
              <a:buChar char="•"/>
            </a:pPr>
            <a:r>
              <a:rPr lang="en-US" sz="1500" dirty="0">
                <a:solidFill>
                  <a:schemeClr val="tx1"/>
                </a:solidFill>
              </a:rPr>
              <a:t>Antioch in Pisidia and its synagogue (v. 14).</a:t>
            </a:r>
            <a:endParaRPr lang="en-US" sz="1500" dirty="0"/>
          </a:p>
          <a:p>
            <a:pPr marL="203200" indent="-203200">
              <a:spcAft>
                <a:spcPts val="600"/>
              </a:spcAft>
              <a:buSzPct val="100000"/>
              <a:buChar char="•"/>
            </a:pPr>
            <a:r>
              <a:rPr lang="en-US" sz="1500" dirty="0">
                <a:solidFill>
                  <a:schemeClr val="tx1"/>
                </a:solidFill>
              </a:rPr>
              <a:t>All the region about Antioch in Pisidia (v. 49).</a:t>
            </a:r>
            <a:endParaRPr lang="en-US" sz="1500" dirty="0"/>
          </a:p>
          <a:p>
            <a:pPr marL="203200" indent="-203200">
              <a:spcAft>
                <a:spcPts val="600"/>
              </a:spcAft>
              <a:buSzPct val="100000"/>
              <a:buChar char="•"/>
            </a:pPr>
            <a:r>
              <a:rPr lang="en-US" sz="1500" dirty="0">
                <a:solidFill>
                  <a:schemeClr val="tx1"/>
                </a:solidFill>
              </a:rPr>
              <a:t>Iconium (v. 51).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13 — 1st: Cyprs, P-Antioch</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AD 46</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Barnabas and Saul return from Jerusalem with John (Acts 12:25; vv. 1-3).</a:t>
            </a:r>
            <a:endParaRPr lang="en-US" sz="1600" dirty="0"/>
          </a:p>
          <a:p>
            <a:pPr marL="203200" indent="-203200">
              <a:spcAft>
                <a:spcPts val="1000"/>
              </a:spcAft>
              <a:buSzPct val="100000"/>
              <a:buChar char="•"/>
            </a:pPr>
            <a:r>
              <a:rPr lang="en-US" sz="1600" dirty="0">
                <a:solidFill>
                  <a:schemeClr val="tx1"/>
                </a:solidFill>
              </a:rPr>
              <a:t>The deputy believes at Paphos before they sail to Perga (vv. 6-13).</a:t>
            </a:r>
            <a:endParaRPr lang="en-US" sz="1600" dirty="0"/>
          </a:p>
          <a:p>
            <a:pPr marL="203200" indent="-203200">
              <a:spcAft>
                <a:spcPts val="1000"/>
              </a:spcAft>
              <a:buSzPct val="100000"/>
              <a:buChar char="•"/>
            </a:pPr>
            <a:r>
              <a:rPr lang="en-US" sz="1600" dirty="0">
                <a:solidFill>
                  <a:schemeClr val="tx1"/>
                </a:solidFill>
              </a:rPr>
              <a:t>Paul preaches on one sabbath, and the whole city comes the next sabbath (vv. 14, 44).</a:t>
            </a:r>
            <a:endParaRPr lang="en-US" sz="1600" dirty="0"/>
          </a:p>
          <a:p>
            <a:pPr marL="203200" indent="-203200">
              <a:spcAft>
                <a:spcPts val="1000"/>
              </a:spcAft>
              <a:buSzPct val="100000"/>
              <a:buChar char="•"/>
            </a:pPr>
            <a:r>
              <a:rPr lang="en-US" sz="1600" dirty="0">
                <a:solidFill>
                  <a:schemeClr val="tx1"/>
                </a:solidFill>
              </a:rPr>
              <a:t>They go on to Iconium, before Acts 14 (v. 51).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AD 46 (working), the first missionary journey begins.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Kings 25 — Jeru Falls; Gedaliah Slain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Jerusalem besieged starting Zedekiah's 9th year m10 dy10, until 11th year m4 dy9 when food ran out. Zedekiah fled, but captured near Jericho. His sons killed in his sight at Riblah, then his eyes put out. Temple burned m5 dy7 of Nebuchad's 19th year. Poorest left in land. Temple things carried to Babylon. Gedaliah appointed. Ishmael+10 killed Gedaliah. Jehoiachin released in yr37 of his exile by Evil-merodach.</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In Zedekiah's ninth year Nebuchadnezzar king of Babylon came against Jerusalem and built forts round about. In the eleventh year the famine prevailed, the city was broken up, and Zedekiah fled toward the plain but was overtaken in the plains of Jericho. At Riblah his sons were slain before his eyes, his eyes were put out, and he was carried to Babylon in fetters. Nebuzar-adan burnt the house of the LORD and the houses of Jerusalem, brake down the walls, carried away the people, and took the brass and vessels. Gedaliah was made ruler at Mizpah, but Ishmael slew him, and the people fled to Egypt. In the 37th year of his captivity Evil-merodach lifted up the head of Jehoiachin.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Kings 25 — Jeru Falls; Gedaliah Slain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Nebuchadnezzar besieges Jerusalem; Zedekiah is blinded and carried to Babylon; the house of the LORD is burnt; Gedaliah is made ruler and slain; Jehoiachin is lifted up out of prison.</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In the ninth year, the tenth month, the tenth day, Nebuchadnezzar king of Babylon came against Jerusalem and built forts against it round about. The city was besieged unto the eleventh year of Zedekiah (vv. 1-2).</a:t>
            </a:r>
            <a:endParaRPr lang="en-US" sz="1400" dirty="0"/>
          </a:p>
          <a:p>
            <a:pPr marL="203200" indent="-203200">
              <a:spcAft>
                <a:spcPts val="500"/>
              </a:spcAft>
              <a:buSzPct val="100000"/>
              <a:buChar char="•"/>
            </a:pPr>
            <a:r>
              <a:rPr lang="en-US" sz="1400" dirty="0">
                <a:solidFill>
                  <a:schemeClr val="tx1"/>
                </a:solidFill>
              </a:rPr>
              <a:t>On the ninth day of the fourth month the famine prevailed. The city was broken up, the men of war fled by night by the gate between two walls, and the king went toward the plain (vv. 3-4).</a:t>
            </a:r>
            <a:endParaRPr lang="en-US" sz="1400" dirty="0"/>
          </a:p>
          <a:p>
            <a:pPr marL="203200" indent="-203200">
              <a:spcAft>
                <a:spcPts val="500"/>
              </a:spcAft>
              <a:buSzPct val="100000"/>
              <a:buChar char="•"/>
            </a:pPr>
            <a:r>
              <a:rPr lang="en-US" sz="1400" dirty="0">
                <a:solidFill>
                  <a:schemeClr val="tx1"/>
                </a:solidFill>
              </a:rPr>
              <a:t>The Chaldees overtook him in the plains of Jericho, and his army was scattered. At Riblah they slew the sons of Zedekiah before his eyes, put out his eyes, bound him with fetters of brass, and carried him to Babylon (vv. 5-7).</a:t>
            </a:r>
            <a:endParaRPr lang="en-US" sz="1400" dirty="0"/>
          </a:p>
          <a:p>
            <a:pPr marL="203200" indent="-203200">
              <a:spcAft>
                <a:spcPts val="500"/>
              </a:spcAft>
              <a:buSzPct val="100000"/>
              <a:buChar char="•"/>
            </a:pPr>
            <a:r>
              <a:rPr lang="en-US" sz="1400" dirty="0">
                <a:solidFill>
                  <a:schemeClr val="tx1"/>
                </a:solidFill>
              </a:rPr>
              <a:t>In the fifth month, the seventh day, the 19th year of Nebuchadnezzar, Nebuzar-adan captain of the guard burnt the house of the LORD, the king's house, and all the houses of Jerusalem, and the army brake down the walls (vv. 8-10).</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Kings 25 — Jeru Falls; Gedaliah Slain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He carried away the rest of the people, but left of the poor of the land to be vinedressers and husbandmen (vv. 11-12).</a:t>
            </a:r>
            <a:endParaRPr lang="en-US" sz="1400" dirty="0"/>
          </a:p>
          <a:p>
            <a:pPr marL="203200" indent="-203200">
              <a:spcAft>
                <a:spcPts val="500"/>
              </a:spcAft>
              <a:buSzPct val="100000"/>
              <a:buChar char="•"/>
            </a:pPr>
            <a:r>
              <a:rPr lang="en-US" sz="1400" dirty="0">
                <a:solidFill>
                  <a:schemeClr val="tx1"/>
                </a:solidFill>
              </a:rPr>
              <a:t>The Chaldees broke the pillars of brass, the bases, and the brasen sea, and took the pots, shovels, firepans, bowls, and vessels of gold and silver. The brass was without weight; each pillar was 18 cubits (vv. 13-17).</a:t>
            </a:r>
            <a:endParaRPr lang="en-US" sz="1400" dirty="0"/>
          </a:p>
          <a:p>
            <a:pPr marL="203200" indent="-203200">
              <a:spcAft>
                <a:spcPts val="500"/>
              </a:spcAft>
              <a:buSzPct val="100000"/>
              <a:buChar char="•"/>
            </a:pPr>
            <a:r>
              <a:rPr lang="en-US" sz="1400" dirty="0">
                <a:solidFill>
                  <a:schemeClr val="tx1"/>
                </a:solidFill>
              </a:rPr>
              <a:t>He took Seraiah the chief priest, Zephaniah the second priest, the three keepers of the door, and others, and the king of Babylon slew them at Riblah. So Judah was carried away out of their land (vv. 18-21).</a:t>
            </a:r>
            <a:endParaRPr lang="en-US" sz="1400" dirty="0"/>
          </a:p>
          <a:p>
            <a:pPr marL="203200" indent="-203200">
              <a:spcAft>
                <a:spcPts val="500"/>
              </a:spcAft>
              <a:buSzPct val="100000"/>
              <a:buChar char="•"/>
            </a:pPr>
            <a:r>
              <a:rPr lang="en-US" sz="1400" dirty="0">
                <a:solidFill>
                  <a:schemeClr val="tx1"/>
                </a:solidFill>
              </a:rPr>
              <a:t>Nebuchadnezzar made Gedaliah the son of Ahikam ruler. The captains came to him at Mizpah, and he sware, Fear not to be the servants of the Chaldees: dwell in the land, and serve the king of Babylon (vv. 22-24).</a:t>
            </a:r>
            <a:endParaRPr lang="en-US" sz="1400" dirty="0"/>
          </a:p>
          <a:p>
            <a:pPr marL="203200" indent="-203200">
              <a:spcAft>
                <a:spcPts val="500"/>
              </a:spcAft>
              <a:buSzPct val="100000"/>
              <a:buChar char="•"/>
            </a:pPr>
            <a:r>
              <a:rPr lang="en-US" sz="1400" dirty="0">
                <a:solidFill>
                  <a:schemeClr val="tx1"/>
                </a:solidFill>
              </a:rPr>
              <a:t>In the seventh month Ishmael the son of Nethaniah, of the seed royal, came with ten men and smote Gedaliah, and the people arose and came to Egypt, for they were afraid of the Chaldees (vv. 25-26).</a:t>
            </a:r>
            <a:endParaRPr lang="en-US" sz="1400" dirty="0"/>
          </a:p>
          <a:p>
            <a:pPr marL="203200" indent="-203200">
              <a:spcAft>
                <a:spcPts val="500"/>
              </a:spcAft>
              <a:buSzPct val="100000"/>
              <a:buChar char="•"/>
            </a:pPr>
            <a:r>
              <a:rPr lang="en-US" sz="1400" dirty="0">
                <a:solidFill>
                  <a:schemeClr val="tx1"/>
                </a:solidFill>
              </a:rPr>
              <a:t>In the 37th year of the captivity of Jehoiachin, Evil-merodach lifted up his head out of prison, spake kindly to him, set his throne above the kings with him, and gave him a continual allowance all the days of his life (vv. 27-30).</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Kings 25 — Jeru Falls; Gedaliah Slain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Jer 52:1-34. </a:t>
            </a:r>
            <a:pPr indent="0" marL="0">
              <a:spcAft>
                <a:spcPts val="1400"/>
              </a:spcAft>
              <a:buNone/>
            </a:pPr>
            <a:r>
              <a:rPr lang="en-US" sz="1700" dirty="0">
                <a:solidFill>
                  <a:schemeClr val="tx1"/>
                </a:solidFill>
              </a:rPr>
              <a:t>The same siege, flight, capture, burning, vessels, executions at Riblah, and release of Jehoiachin, in nearly the same wording. Jeremiah gives counts of the deportations, and omits Gedaliah.</a:t>
            </a:r>
            <a:endParaRPr lang="en-US" sz="1700" dirty="0"/>
          </a:p>
          <a:p>
            <a:pPr indent="0" marL="0">
              <a:spcAft>
                <a:spcPts val="1400"/>
              </a:spcAft>
              <a:buNone/>
            </a:pPr>
            <a:r>
              <a:rPr lang="en-US" sz="1700" b="1" dirty="0">
                <a:solidFill>
                  <a:schemeClr val="accent1"/>
                </a:solidFill>
              </a:rPr>
              <a:t>Jer 39:1-10. </a:t>
            </a:r>
            <a:pPr indent="0" marL="0">
              <a:spcAft>
                <a:spcPts val="1400"/>
              </a:spcAft>
              <a:buNone/>
            </a:pPr>
            <a:r>
              <a:rPr lang="en-US" sz="1700" dirty="0">
                <a:solidFill>
                  <a:schemeClr val="tx1"/>
                </a:solidFill>
              </a:rPr>
              <a:t>The same siege, capture of Zedekiah, and burning, told more briefly.</a:t>
            </a:r>
            <a:endParaRPr lang="en-US" sz="1700" dirty="0"/>
          </a:p>
          <a:p>
            <a:pPr indent="0" marL="0">
              <a:spcAft>
                <a:spcPts val="1400"/>
              </a:spcAft>
              <a:buNone/>
            </a:pPr>
            <a:r>
              <a:rPr lang="en-US" sz="1700" b="1" dirty="0">
                <a:solidFill>
                  <a:schemeClr val="accent1"/>
                </a:solidFill>
              </a:rPr>
              <a:t>Jer 40:7-41:18. </a:t>
            </a:r>
            <a:pPr indent="0" marL="0">
              <a:spcAft>
                <a:spcPts val="1400"/>
              </a:spcAft>
              <a:buNone/>
            </a:pPr>
            <a:r>
              <a:rPr lang="en-US" sz="1700" dirty="0">
                <a:solidFill>
                  <a:schemeClr val="tx1"/>
                </a:solidFill>
              </a:rPr>
              <a:t>The same appointment and murder of Gedaliah at Mizpah, told at length, and the flight toward Egypt.</a:t>
            </a:r>
            <a:endParaRPr lang="en-US" sz="1700" dirty="0"/>
          </a:p>
          <a:p>
            <a:pPr indent="0" marL="0">
              <a:spcAft>
                <a:spcPts val="1400"/>
              </a:spcAft>
              <a:buNone/>
            </a:pPr>
            <a:r>
              <a:rPr lang="en-US" sz="1700" b="1" dirty="0">
                <a:solidFill>
                  <a:schemeClr val="accent1"/>
                </a:solidFill>
              </a:rPr>
              <a:t>2 Chron 36:17-21. </a:t>
            </a:r>
            <a:pPr indent="0" marL="0">
              <a:spcAft>
                <a:spcPts val="1400"/>
              </a:spcAft>
              <a:buNone/>
            </a:pPr>
            <a:r>
              <a:rPr lang="en-US" sz="1700" dirty="0">
                <a:solidFill>
                  <a:schemeClr val="tx1"/>
                </a:solidFill>
              </a:rPr>
              <a:t>The same fall and burning, told briefly, with the land keeping her sabbaths.</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Kings 25 — Jeru Falls; Gedaliah Slain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Zedekiah's eyes</a:t>
            </a:r>
            <a:endParaRPr lang="en-US" sz="1500" dirty="0"/>
          </a:p>
          <a:p>
            <a:pPr marL="177800" indent="-177800">
              <a:spcAft>
                <a:spcPts val="300"/>
              </a:spcAft>
              <a:buSzPct val="100000"/>
              <a:buChar char="•"/>
            </a:pPr>
            <a:r>
              <a:rPr lang="en-US" sz="1400" b="1" dirty="0">
                <a:solidFill>
                  <a:schemeClr val="accent1"/>
                </a:solidFill>
              </a:rPr>
              <a:t>Ezek 12:13. </a:t>
            </a:r>
            <a:pPr indent="0" marL="0">
              <a:spcAft>
                <a:spcPts val="300"/>
              </a:spcAft>
              <a:buNone/>
            </a:pPr>
            <a:r>
              <a:rPr lang="en-US" sz="1400" dirty="0">
                <a:solidFill>
                  <a:schemeClr val="tx1"/>
                </a:solidFill>
              </a:rPr>
              <a:t>I will bring him to Babylon ... yet shall he not see it, though he shall die there, fulfilled in v. 7.</a:t>
            </a:r>
            <a:endParaRPr lang="en-US" sz="1500" dirty="0"/>
          </a:p>
          <a:p>
            <a:pPr marL="177800" indent="-177800">
              <a:spcAft>
                <a:spcPts val="300"/>
              </a:spcAft>
              <a:buSzPct val="100000"/>
              <a:buChar char="•"/>
            </a:pPr>
            <a:r>
              <a:rPr lang="en-US" sz="1400" b="1" dirty="0">
                <a:solidFill>
                  <a:schemeClr val="accent1"/>
                </a:solidFill>
              </a:rPr>
              <a:t>Jer 34:3. </a:t>
            </a:r>
            <a:pPr indent="0" marL="0">
              <a:spcAft>
                <a:spcPts val="300"/>
              </a:spcAft>
              <a:buNone/>
            </a:pPr>
            <a:r>
              <a:rPr lang="en-US" sz="1400" dirty="0">
                <a:solidFill>
                  <a:schemeClr val="tx1"/>
                </a:solidFill>
              </a:rPr>
              <a:t>Thine eyes shall behold the eyes of the king of Babylon, fulfilled at Riblah in vv. 6-7.</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vessels carried away</a:t>
            </a:r>
            <a:endParaRPr lang="en-US" sz="1500" dirty="0"/>
          </a:p>
          <a:p>
            <a:pPr marL="177800" indent="-177800">
              <a:spcAft>
                <a:spcPts val="300"/>
              </a:spcAft>
              <a:buSzPct val="100000"/>
              <a:buChar char="•"/>
            </a:pPr>
            <a:r>
              <a:rPr lang="en-US" sz="1400" b="1" dirty="0">
                <a:solidFill>
                  <a:schemeClr val="accent1"/>
                </a:solidFill>
              </a:rPr>
              <a:t>Jer 27:19-22. </a:t>
            </a:r>
            <a:pPr indent="0" marL="0">
              <a:spcAft>
                <a:spcPts val="300"/>
              </a:spcAft>
              <a:buNone/>
            </a:pPr>
            <a:r>
              <a:rPr lang="en-US" sz="1400" dirty="0">
                <a:solidFill>
                  <a:schemeClr val="tx1"/>
                </a:solidFill>
              </a:rPr>
              <a:t>Concerning the pillars, and concerning the sea, and concerning the bases ... They shall be carried to Babylon, fulfilled in vv. 13-17.</a:t>
            </a:r>
            <a:endParaRPr lang="en-US" sz="1500" dirty="0"/>
          </a:p>
          <a:p>
            <a:pPr marL="177800" indent="-177800">
              <a:spcAft>
                <a:spcPts val="300"/>
              </a:spcAft>
              <a:buSzPct val="100000"/>
              <a:buChar char="•"/>
            </a:pPr>
            <a:r>
              <a:rPr lang="en-US" sz="1400" b="1" dirty="0">
                <a:solidFill>
                  <a:schemeClr val="accent1"/>
                </a:solidFill>
              </a:rPr>
              <a:t>Dan 5:2. </a:t>
            </a:r>
            <a:pPr indent="0" marL="0">
              <a:spcAft>
                <a:spcPts val="300"/>
              </a:spcAft>
              <a:buNone/>
            </a:pPr>
            <a:r>
              <a:rPr lang="en-US" sz="1400" dirty="0">
                <a:solidFill>
                  <a:schemeClr val="tx1"/>
                </a:solidFill>
              </a:rPr>
              <a:t>The golden and silver vessels which his father Nebuchadnezzar had taken out of the temple, the vessels of v. 15.</a:t>
            </a:r>
            <a:endParaRPr lang="en-US" sz="1500" dirty="0"/>
          </a:p>
          <a:p>
            <a:pPr marL="177800" indent="-177800">
              <a:spcAft>
                <a:spcPts val="300"/>
              </a:spcAft>
              <a:buSzPct val="100000"/>
              <a:buChar char="•"/>
            </a:pPr>
            <a:r>
              <a:rPr lang="en-US" sz="1400" b="1" dirty="0">
                <a:solidFill>
                  <a:schemeClr val="accent1"/>
                </a:solidFill>
              </a:rPr>
              <a:t>Ezra 1:7. </a:t>
            </a:r>
            <a:pPr indent="0" marL="0">
              <a:spcAft>
                <a:spcPts val="300"/>
              </a:spcAft>
              <a:buNone/>
            </a:pPr>
            <a:r>
              <a:rPr lang="en-US" sz="1400" dirty="0">
                <a:solidFill>
                  <a:schemeClr val="tx1"/>
                </a:solidFill>
              </a:rPr>
              <a:t>Cyrus the king brought forth the vessels of the house of the LORD, the vessels of vv. 14-15 restored.</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pillars of Solomon</a:t>
            </a:r>
            <a:endParaRPr lang="en-US" sz="1500" dirty="0"/>
          </a:p>
          <a:p>
            <a:pPr marL="177800" indent="-177800">
              <a:spcAft>
                <a:spcPts val="300"/>
              </a:spcAft>
              <a:buSzPct val="100000"/>
              <a:buChar char="•"/>
            </a:pPr>
            <a:r>
              <a:rPr lang="en-US" sz="1400" b="1" dirty="0">
                <a:solidFill>
                  <a:schemeClr val="accent1"/>
                </a:solidFill>
              </a:rPr>
              <a:t>1 Kings 7:15. </a:t>
            </a:r>
            <a:pPr indent="0" marL="0">
              <a:spcAft>
                <a:spcPts val="300"/>
              </a:spcAft>
              <a:buNone/>
            </a:pPr>
            <a:r>
              <a:rPr lang="en-US" sz="1400" dirty="0">
                <a:solidFill>
                  <a:schemeClr val="tx1"/>
                </a:solidFill>
              </a:rPr>
              <a:t>Two pillars of brass, of eighteen cubits high apiece, the pillars of vv. 16-17.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Kings 25 — Jeru Falls; Gedaliah Slain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Gedaliah slain</a:t>
            </a:r>
            <a:endParaRPr lang="en-US" sz="1500" dirty="0"/>
          </a:p>
          <a:p>
            <a:pPr marL="177800" indent="-177800">
              <a:spcAft>
                <a:spcPts val="300"/>
              </a:spcAft>
              <a:buSzPct val="100000"/>
              <a:buChar char="•"/>
            </a:pPr>
            <a:r>
              <a:rPr lang="en-US" sz="1400" b="1" dirty="0">
                <a:solidFill>
                  <a:schemeClr val="accent1"/>
                </a:solidFill>
              </a:rPr>
              <a:t>Jer 41:2. </a:t>
            </a:r>
            <a:pPr indent="0" marL="0">
              <a:spcAft>
                <a:spcPts val="300"/>
              </a:spcAft>
              <a:buNone/>
            </a:pPr>
            <a:r>
              <a:rPr lang="en-US" sz="1400" dirty="0">
                <a:solidFill>
                  <a:schemeClr val="tx1"/>
                </a:solidFill>
              </a:rPr>
              <a:t>Then arose Ishmael the son of Nethaniah, and the ten men that were with him, and smote Gedaliah, the act of v. 25.</a:t>
            </a:r>
            <a:endParaRPr lang="en-US" sz="1500" dirty="0"/>
          </a:p>
          <a:p>
            <a:pPr marL="177800" indent="-177800">
              <a:spcAft>
                <a:spcPts val="300"/>
              </a:spcAft>
              <a:buSzPct val="100000"/>
              <a:buChar char="•"/>
            </a:pPr>
            <a:r>
              <a:rPr lang="en-US" sz="1400" b="1" dirty="0">
                <a:solidFill>
                  <a:schemeClr val="accent1"/>
                </a:solidFill>
              </a:rPr>
              <a:t>Zech 7:5. </a:t>
            </a:r>
            <a:pPr indent="0" marL="0">
              <a:spcAft>
                <a:spcPts val="300"/>
              </a:spcAft>
              <a:buNone/>
            </a:pPr>
            <a:r>
              <a:rPr lang="en-US" sz="1400" dirty="0">
                <a:solidFill>
                  <a:schemeClr val="tx1"/>
                </a:solidFill>
              </a:rPr>
              <a:t>When ye fasted and mourned in the fifth and seventh month, the months of vv. 8, 25.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fall foretold</a:t>
            </a:r>
            <a:endParaRPr lang="en-US" sz="1500" dirty="0"/>
          </a:p>
          <a:p>
            <a:pPr marL="177800" indent="-177800">
              <a:spcAft>
                <a:spcPts val="300"/>
              </a:spcAft>
              <a:buSzPct val="100000"/>
              <a:buChar char="•"/>
            </a:pPr>
            <a:r>
              <a:rPr lang="en-US" sz="1400" b="1" dirty="0">
                <a:solidFill>
                  <a:schemeClr val="accent1"/>
                </a:solidFill>
              </a:rPr>
              <a:t>2 Kings 21:13. </a:t>
            </a:r>
            <a:pPr indent="0" marL="0">
              <a:spcAft>
                <a:spcPts val="300"/>
              </a:spcAft>
              <a:buNone/>
            </a:pPr>
            <a:r>
              <a:rPr lang="en-US" sz="1400" dirty="0">
                <a:solidFill>
                  <a:schemeClr val="tx1"/>
                </a:solidFill>
              </a:rPr>
              <a:t>I will wipe Jerusalem as a man wipeth a dish, the judgment come in vv. 9-10.</a:t>
            </a:r>
            <a:endParaRPr lang="en-US" sz="1500" dirty="0"/>
          </a:p>
          <a:p>
            <a:pPr marL="177800" indent="-177800">
              <a:spcAft>
                <a:spcPts val="300"/>
              </a:spcAft>
              <a:buSzPct val="100000"/>
              <a:buChar char="•"/>
            </a:pPr>
            <a:r>
              <a:rPr lang="en-US" sz="1400" b="1" dirty="0">
                <a:solidFill>
                  <a:schemeClr val="accent1"/>
                </a:solidFill>
              </a:rPr>
              <a:t>Lam 2:7. </a:t>
            </a:r>
            <a:pPr indent="0" marL="0">
              <a:spcAft>
                <a:spcPts val="300"/>
              </a:spcAft>
              <a:buNone/>
            </a:pPr>
            <a:r>
              <a:rPr lang="en-US" sz="1400" dirty="0">
                <a:solidFill>
                  <a:schemeClr val="tx1"/>
                </a:solidFill>
              </a:rPr>
              <a:t>The Lord hath cast off his altar, he hath abhorred his sanctuary, the mourning for v. 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Jehoiachin lifted up</a:t>
            </a:r>
            <a:endParaRPr lang="en-US" sz="1500" dirty="0"/>
          </a:p>
          <a:p>
            <a:pPr marL="177800" indent="-177800">
              <a:spcAft>
                <a:spcPts val="300"/>
              </a:spcAft>
              <a:buSzPct val="100000"/>
              <a:buChar char="•"/>
            </a:pPr>
            <a:r>
              <a:rPr lang="en-US" sz="1400" b="1" dirty="0">
                <a:solidFill>
                  <a:schemeClr val="accent1"/>
                </a:solidFill>
              </a:rPr>
              <a:t>2 Kings 24:12. </a:t>
            </a:r>
            <a:pPr indent="0" marL="0">
              <a:spcAft>
                <a:spcPts val="300"/>
              </a:spcAft>
              <a:buNone/>
            </a:pPr>
            <a:r>
              <a:rPr lang="en-US" sz="1400" dirty="0">
                <a:solidFill>
                  <a:schemeClr val="tx1"/>
                </a:solidFill>
              </a:rPr>
              <a:t>Jehoiachin the king of Judah went out to the king of Babylon, the captivity counted in v. 27.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Kings 25 — Jeru Falls; Gedaliah Slain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Forts round about are siege works or a siege wall, as in the ESV.</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The gate between two walls is by the king's garden. The KJV supplies fled from the parallel in Jer 52:7.</a:t>
            </a:r>
            <a:endParaRPr lang="en-US" sz="1600" dirty="0"/>
          </a:p>
          <a:p>
            <a:pPr indent="0" marL="0">
              <a:spcAft>
                <a:spcPts val="800"/>
              </a:spcAft>
              <a:buNone/>
            </a:pPr>
            <a:r>
              <a:rPr lang="en-US" sz="1600" b="1" dirty="0">
                <a:solidFill>
                  <a:schemeClr val="accent1"/>
                </a:solidFill>
              </a:rPr>
              <a:t>v. 8. </a:t>
            </a:r>
            <a:pPr indent="0" marL="0">
              <a:spcAft>
                <a:spcPts val="800"/>
              </a:spcAft>
              <a:buNone/>
            </a:pPr>
            <a:r>
              <a:rPr lang="en-US" sz="1600" dirty="0">
                <a:solidFill>
                  <a:schemeClr val="tx1"/>
                </a:solidFill>
              </a:rPr>
              <a:t>Captain of the guard translates "rab-tabbachim," chief of the executioners or bodyguard.</a:t>
            </a:r>
            <a:endParaRPr lang="en-US" sz="1600" dirty="0"/>
          </a:p>
          <a:p>
            <a:pPr indent="0" marL="0">
              <a:spcAft>
                <a:spcPts val="800"/>
              </a:spcAft>
              <a:buNone/>
            </a:pPr>
            <a:r>
              <a:rPr lang="en-US" sz="1600" b="1" dirty="0">
                <a:solidFill>
                  <a:schemeClr val="accent1"/>
                </a:solidFill>
              </a:rPr>
              <a:t>v. 12. </a:t>
            </a:r>
            <a:pPr indent="0" marL="0">
              <a:spcAft>
                <a:spcPts val="800"/>
              </a:spcAft>
              <a:buNone/>
            </a:pPr>
            <a:r>
              <a:rPr lang="en-US" sz="1600" dirty="0">
                <a:solidFill>
                  <a:schemeClr val="tx1"/>
                </a:solidFill>
              </a:rPr>
              <a:t>Husbandmen are farmers or plowmen, as in the ESV.</a:t>
            </a:r>
            <a:endParaRPr lang="en-US" sz="1600" dirty="0"/>
          </a:p>
          <a:p>
            <a:pPr indent="0" marL="0">
              <a:spcAft>
                <a:spcPts val="800"/>
              </a:spcAft>
              <a:buNone/>
            </a:pPr>
            <a:r>
              <a:rPr lang="en-US" sz="1600" b="1" dirty="0">
                <a:solidFill>
                  <a:schemeClr val="accent1"/>
                </a:solidFill>
              </a:rPr>
              <a:t>v. 17. </a:t>
            </a:r>
            <a:pPr indent="0" marL="0">
              <a:spcAft>
                <a:spcPts val="800"/>
              </a:spcAft>
              <a:buNone/>
            </a:pPr>
            <a:r>
              <a:rPr lang="en-US" sz="1600" dirty="0">
                <a:solidFill>
                  <a:schemeClr val="tx1"/>
                </a:solidFill>
              </a:rPr>
              <a:t>The chapiter is the capital on top of the pillar. 3 cubits here, while 1 Kings 7:16 and Jer 52:22 give 5 cubits.</a:t>
            </a:r>
            <a:endParaRPr lang="en-US" sz="1600" dirty="0"/>
          </a:p>
          <a:p>
            <a:pPr indent="0" marL="0">
              <a:spcAft>
                <a:spcPts val="800"/>
              </a:spcAft>
              <a:buNone/>
            </a:pPr>
            <a:r>
              <a:rPr lang="en-US" sz="1600" b="1" dirty="0">
                <a:solidFill>
                  <a:schemeClr val="accent1"/>
                </a:solidFill>
              </a:rPr>
              <a:t>v. 27. </a:t>
            </a:r>
            <a:pPr indent="0" marL="0">
              <a:spcAft>
                <a:spcPts val="800"/>
              </a:spcAft>
              <a:buNone/>
            </a:pPr>
            <a:r>
              <a:rPr lang="en-US" sz="1600" dirty="0">
                <a:solidFill>
                  <a:schemeClr val="tx1"/>
                </a:solidFill>
              </a:rPr>
              <a:t>Evil-merodach is the Babylonian "Amel-Marduk." Lift up the head means release, as in the ESV, graciously freed.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Kings 25 — Jeru Falls; Gedaliah Slain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Nebuchadnezzar king of Babylon, and all his host (vv. 1, 6, 8, 21-22).</a:t>
            </a:r>
            <a:endParaRPr lang="en-US" sz="1400" dirty="0"/>
          </a:p>
          <a:p>
            <a:pPr marL="203200" indent="-203200">
              <a:spcAft>
                <a:spcPts val="600"/>
              </a:spcAft>
              <a:buSzPct val="100000"/>
              <a:buChar char="•"/>
            </a:pPr>
            <a:r>
              <a:rPr lang="en-US" sz="1400" dirty="0">
                <a:solidFill>
                  <a:schemeClr val="tx1"/>
                </a:solidFill>
              </a:rPr>
              <a:t>Zedekiah, whose sons are slain and whose eyes are put out (vv. 2, 4-7).</a:t>
            </a:r>
            <a:endParaRPr lang="en-US" sz="1400" dirty="0"/>
          </a:p>
          <a:p>
            <a:pPr marL="203200" indent="-203200">
              <a:spcAft>
                <a:spcPts val="600"/>
              </a:spcAft>
              <a:buSzPct val="100000"/>
              <a:buChar char="•"/>
            </a:pPr>
            <a:r>
              <a:rPr lang="en-US" sz="1400" dirty="0">
                <a:solidFill>
                  <a:schemeClr val="tx1"/>
                </a:solidFill>
              </a:rPr>
              <a:t>The men of war, who flee by night (v. 4).</a:t>
            </a:r>
            <a:endParaRPr lang="en-US" sz="1400" dirty="0"/>
          </a:p>
          <a:p>
            <a:pPr marL="203200" indent="-203200">
              <a:spcAft>
                <a:spcPts val="600"/>
              </a:spcAft>
              <a:buSzPct val="100000"/>
              <a:buChar char="•"/>
            </a:pPr>
            <a:r>
              <a:rPr lang="en-US" sz="1400" dirty="0">
                <a:solidFill>
                  <a:schemeClr val="tx1"/>
                </a:solidFill>
              </a:rPr>
              <a:t>The army of the Chaldees (vv. 5, 10, 13).</a:t>
            </a:r>
            <a:endParaRPr lang="en-US" sz="1400" dirty="0"/>
          </a:p>
          <a:p>
            <a:pPr marL="203200" indent="-203200">
              <a:spcAft>
                <a:spcPts val="600"/>
              </a:spcAft>
              <a:buSzPct val="100000"/>
              <a:buChar char="•"/>
            </a:pPr>
            <a:r>
              <a:rPr lang="en-US" sz="1400" dirty="0">
                <a:solidFill>
                  <a:schemeClr val="tx1"/>
                </a:solidFill>
              </a:rPr>
              <a:t>Nebuzar-adan, captain of the guard (vv. 8-20).</a:t>
            </a:r>
            <a:endParaRPr lang="en-US" sz="1400" dirty="0"/>
          </a:p>
          <a:p>
            <a:pPr marL="203200" indent="-203200">
              <a:spcAft>
                <a:spcPts val="600"/>
              </a:spcAft>
              <a:buSzPct val="100000"/>
              <a:buChar char="•"/>
            </a:pPr>
            <a:r>
              <a:rPr lang="en-US" sz="1400" dirty="0">
                <a:solidFill>
                  <a:schemeClr val="tx1"/>
                </a:solidFill>
              </a:rPr>
              <a:t>The poor of the land, left to be vinedressers and husbandmen (v. 12).</a:t>
            </a:r>
            <a:endParaRPr lang="en-US" sz="1400" dirty="0"/>
          </a:p>
          <a:p>
            <a:pPr marL="203200" indent="-203200">
              <a:spcAft>
                <a:spcPts val="600"/>
              </a:spcAft>
              <a:buSzPct val="100000"/>
              <a:buChar char="•"/>
            </a:pPr>
            <a:r>
              <a:rPr lang="en-US" sz="1400" dirty="0">
                <a:solidFill>
                  <a:schemeClr val="tx1"/>
                </a:solidFill>
              </a:rPr>
              <a:t>Solomon, who had made the pillars and the sea (v. 16).</a:t>
            </a:r>
            <a:endParaRPr lang="en-US" sz="1400" dirty="0"/>
          </a:p>
          <a:p>
            <a:pPr marL="203200" indent="-203200">
              <a:spcAft>
                <a:spcPts val="600"/>
              </a:spcAft>
              <a:buSzPct val="100000"/>
              <a:buChar char="•"/>
            </a:pPr>
            <a:r>
              <a:rPr lang="en-US" sz="1400" dirty="0">
                <a:solidFill>
                  <a:schemeClr val="tx1"/>
                </a:solidFill>
              </a:rPr>
              <a:t>Seraiah the chief priest, Zephaniah the second priest, the three keepers of the door, and the principal scribe (vv. 18-19).</a:t>
            </a:r>
            <a:endParaRPr lang="en-US" sz="1400" dirty="0"/>
          </a:p>
          <a:p>
            <a:pPr marL="203200" indent="-203200">
              <a:spcAft>
                <a:spcPts val="600"/>
              </a:spcAft>
              <a:buSzPct val="100000"/>
              <a:buChar char="•"/>
            </a:pPr>
            <a:r>
              <a:rPr lang="en-US" sz="1400" dirty="0">
                <a:solidFill>
                  <a:schemeClr val="tx1"/>
                </a:solidFill>
              </a:rPr>
              <a:t>Gedaliah the son of Ahikam, made ruler at Mizpah (vv. 22-25).</a:t>
            </a:r>
            <a:endParaRPr lang="en-US" sz="1400" dirty="0"/>
          </a:p>
          <a:p>
            <a:pPr marL="203200" indent="-203200">
              <a:spcAft>
                <a:spcPts val="600"/>
              </a:spcAft>
              <a:buSzPct val="100000"/>
              <a:buChar char="•"/>
            </a:pPr>
            <a:r>
              <a:rPr lang="en-US" sz="1400" dirty="0">
                <a:solidFill>
                  <a:schemeClr val="tx1"/>
                </a:solidFill>
              </a:rPr>
              <a:t>Ishmael, Johanan, Seraiah the Netophathite, and Jaazaniah, the captains (v. 23).</a:t>
            </a:r>
            <a:endParaRPr lang="en-US" sz="1400" dirty="0"/>
          </a:p>
          <a:p>
            <a:pPr marL="203200" indent="-203200">
              <a:spcAft>
                <a:spcPts val="600"/>
              </a:spcAft>
              <a:buSzPct val="100000"/>
              <a:buChar char="•"/>
            </a:pPr>
            <a:r>
              <a:rPr lang="en-US" sz="1400" dirty="0">
                <a:solidFill>
                  <a:schemeClr val="tx1"/>
                </a:solidFill>
              </a:rPr>
              <a:t>Jehoiachin king of Judah and Evil-merodach king of Babylon (vv. 27-30).</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Jerusalem, besieged and burnt (vv. 1-10).</a:t>
            </a:r>
            <a:endParaRPr lang="en-US" sz="1400" dirty="0"/>
          </a:p>
          <a:p>
            <a:pPr marL="203200" indent="-203200">
              <a:spcAft>
                <a:spcPts val="600"/>
              </a:spcAft>
              <a:buSzPct val="100000"/>
              <a:buChar char="•"/>
            </a:pPr>
            <a:r>
              <a:rPr lang="en-US" sz="1400" dirty="0">
                <a:solidFill>
                  <a:schemeClr val="tx1"/>
                </a:solidFill>
              </a:rPr>
              <a:t>The gate between two walls, by the king's garden (v. 4).</a:t>
            </a:r>
            <a:endParaRPr lang="en-US" sz="1400" dirty="0"/>
          </a:p>
          <a:p>
            <a:pPr marL="203200" indent="-203200">
              <a:spcAft>
                <a:spcPts val="600"/>
              </a:spcAft>
              <a:buSzPct val="100000"/>
              <a:buChar char="•"/>
            </a:pPr>
            <a:r>
              <a:rPr lang="en-US" sz="1400" dirty="0">
                <a:solidFill>
                  <a:schemeClr val="tx1"/>
                </a:solidFill>
              </a:rPr>
              <a:t>The plains of Jericho (v. 5).</a:t>
            </a:r>
            <a:endParaRPr lang="en-US" sz="1400" dirty="0"/>
          </a:p>
          <a:p>
            <a:pPr marL="203200" indent="-203200">
              <a:spcAft>
                <a:spcPts val="600"/>
              </a:spcAft>
              <a:buSzPct val="100000"/>
              <a:buChar char="•"/>
            </a:pPr>
            <a:r>
              <a:rPr lang="en-US" sz="1400" dirty="0">
                <a:solidFill>
                  <a:schemeClr val="tx1"/>
                </a:solidFill>
              </a:rPr>
              <a:t>Riblah in the land of Hamath (vv. 6, 20-21).</a:t>
            </a:r>
            <a:endParaRPr lang="en-US" sz="1400" dirty="0"/>
          </a:p>
          <a:p>
            <a:pPr marL="203200" indent="-203200">
              <a:spcAft>
                <a:spcPts val="600"/>
              </a:spcAft>
              <a:buSzPct val="100000"/>
              <a:buChar char="•"/>
            </a:pPr>
            <a:r>
              <a:rPr lang="en-US" sz="1400" dirty="0">
                <a:solidFill>
                  <a:schemeClr val="tx1"/>
                </a:solidFill>
              </a:rPr>
              <a:t>Babylon (vv. 7, 13, 28).</a:t>
            </a:r>
            <a:endParaRPr lang="en-US" sz="1400" dirty="0"/>
          </a:p>
          <a:p>
            <a:pPr marL="203200" indent="-203200">
              <a:spcAft>
                <a:spcPts val="600"/>
              </a:spcAft>
              <a:buSzPct val="100000"/>
              <a:buChar char="•"/>
            </a:pPr>
            <a:r>
              <a:rPr lang="en-US" sz="1400" dirty="0">
                <a:solidFill>
                  <a:schemeClr val="tx1"/>
                </a:solidFill>
              </a:rPr>
              <a:t>The house of the LORD and the king's house (vv. 9, 13).</a:t>
            </a:r>
            <a:endParaRPr lang="en-US" sz="1400" dirty="0"/>
          </a:p>
          <a:p>
            <a:pPr marL="203200" indent="-203200">
              <a:spcAft>
                <a:spcPts val="600"/>
              </a:spcAft>
              <a:buSzPct val="100000"/>
              <a:buChar char="•"/>
            </a:pPr>
            <a:r>
              <a:rPr lang="en-US" sz="1400" dirty="0">
                <a:solidFill>
                  <a:schemeClr val="tx1"/>
                </a:solidFill>
              </a:rPr>
              <a:t>Mizpah, where Gedaliah ruled and was slain (vv. 23, 25).</a:t>
            </a:r>
            <a:endParaRPr lang="en-US" sz="1400" dirty="0"/>
          </a:p>
          <a:p>
            <a:pPr marL="203200" indent="-203200">
              <a:spcAft>
                <a:spcPts val="600"/>
              </a:spcAft>
              <a:buSzPct val="100000"/>
              <a:buChar char="•"/>
            </a:pPr>
            <a:r>
              <a:rPr lang="en-US" sz="1400" dirty="0">
                <a:solidFill>
                  <a:schemeClr val="tx1"/>
                </a:solidFill>
              </a:rPr>
              <a:t>Egypt, to which the people fled (v. 26).</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Kings 25 — Jeru Falls; Gedaliah Slain</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586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siege begins in the ninth year, tenth month, tenth day, and the city is broken up in the eleventh year, fourth month, ninth day (vv. 1-4).</a:t>
            </a:r>
            <a:endParaRPr lang="en-US" sz="1600" dirty="0"/>
          </a:p>
          <a:p>
            <a:pPr marL="203200" indent="-203200">
              <a:spcAft>
                <a:spcPts val="1000"/>
              </a:spcAft>
              <a:buSzPct val="100000"/>
              <a:buChar char="•"/>
            </a:pPr>
            <a:r>
              <a:rPr lang="en-US" sz="1600" dirty="0">
                <a:solidFill>
                  <a:schemeClr val="tx1"/>
                </a:solidFill>
              </a:rPr>
              <a:t>The burning is in the fifth month, seventh day, of the 19th year of Nebuchadnezzar (v. 8).</a:t>
            </a:r>
            <a:endParaRPr lang="en-US" sz="1600" dirty="0"/>
          </a:p>
          <a:p>
            <a:pPr marL="203200" indent="-203200">
              <a:spcAft>
                <a:spcPts val="1000"/>
              </a:spcAft>
              <a:buSzPct val="100000"/>
              <a:buChar char="•"/>
            </a:pPr>
            <a:r>
              <a:rPr lang="en-US" sz="1600" dirty="0">
                <a:solidFill>
                  <a:schemeClr val="tx1"/>
                </a:solidFill>
              </a:rPr>
              <a:t>Gedaliah is slain in the seventh month (v. 25).</a:t>
            </a:r>
            <a:endParaRPr lang="en-US" sz="1600" dirty="0"/>
          </a:p>
          <a:p>
            <a:pPr marL="203200" indent="-203200">
              <a:spcAft>
                <a:spcPts val="1000"/>
              </a:spcAft>
              <a:buSzPct val="100000"/>
              <a:buChar char="•"/>
            </a:pPr>
            <a:r>
              <a:rPr lang="en-US" sz="1600" dirty="0">
                <a:solidFill>
                  <a:schemeClr val="tx1"/>
                </a:solidFill>
              </a:rPr>
              <a:t>Jehoiachin is released in the 37th year of his captivity, the twelfth month, 27th day (v. 27).</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586 BC (stated), the fall of Jerusalem and the burning of the temple.</a:t>
            </a:r>
            <a:endParaRPr lang="en-US" sz="1600" dirty="0"/>
          </a:p>
          <a:p>
            <a:pPr marL="203200" indent="-203200">
              <a:spcAft>
                <a:spcPts val="1000"/>
              </a:spcAft>
              <a:buSzPct val="100000"/>
              <a:buChar char="•"/>
            </a:pPr>
            <a:r>
              <a:rPr lang="en-US" sz="1600" dirty="0">
                <a:solidFill>
                  <a:schemeClr val="tx1"/>
                </a:solidFill>
              </a:rPr>
              <a:t>About 561 BC, derived: the 37th year of the captivity from 597 BC, stated for 2 Kings 24.</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Samuel 1 — Hannah Prays; Samuel Born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Elkanah, from Ramathaim-zophim of hill country of Ephraim. Two wives: Peninnah, Hannah. Yearly to Shiloh, portions to Peninnah and her sons &amp; daughters, but a double portion to beloved Hannah. Peninnah continually provoked, Hannah wept, Elkanah: am I not better to you than 10 sons? Hannah's vow: if son, given to YHWH all his life, razor never come on his head. Eli saw lips move, thought she was drunk, says "May God grant your petition". Samuel born and dedicated.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Elkanah of Ramathaim-zophim had two wives. Peninnah had children, but the LORD had shut up Hannah's womb. At Shiloh Elkanah gave Hannah a worthy portion, for he loved her, but her adversary provoked her, and she wept. Elkanah asked, am not I better to thee than ten sons? In bitterness of soul Hannah prayed and vowed that if the LORD gave her a man child, she would give him to the LORD, and no razor should come upon his head. Eli thought she was drunken, but blessed her: the God of Israel grant thee thy petition. The LORD remembered her, and she bare Samuel. When he was weaned, she brought him to Eli and lent him to the LORD.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Samuel 1 — Hannah Prays; Samuel Born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Hannah, provoked and barren, prays at Shiloh and vows a son to the LORD; Eli blesses her; Samuel is born and, once weaned, is lent to the LORD.</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Elkanah of Ramathaim-zophim, of mount Ephraim, an Ephrathite, had two wives, Hannah and Peninnah. Peninnah had children, but Hannah had no children (vv. 1-2).</a:t>
            </a:r>
            <a:endParaRPr lang="en-US" sz="1400" dirty="0"/>
          </a:p>
          <a:p>
            <a:pPr marL="203200" indent="-203200">
              <a:spcAft>
                <a:spcPts val="500"/>
              </a:spcAft>
              <a:buSzPct val="100000"/>
              <a:buChar char="•"/>
            </a:pPr>
            <a:r>
              <a:rPr lang="en-US" sz="1400" dirty="0">
                <a:solidFill>
                  <a:schemeClr val="tx1"/>
                </a:solidFill>
              </a:rPr>
              <a:t>He went up yearly to sacrifice unto the LORD of hosts in Shiloh, where Hophni and Phinehas, the sons of Eli, were priests. He gave Peninnah and her children portions, but unto Hannah a worthy portion, for he loved Hannah; but the LORD had shut up her womb (vv. 3-5).</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Samuel 1 — Hannah Prays; Samuel Born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Her adversary provoked her sore year by year, and she wept, and did not eat. Elkanah said, Hannah, why weepest thou? am not I better to thee than ten sons? (vv. 6-8).</a:t>
            </a:r>
            <a:endParaRPr lang="en-US" sz="1400" dirty="0"/>
          </a:p>
          <a:p>
            <a:pPr marL="203200" indent="-203200">
              <a:spcAft>
                <a:spcPts val="500"/>
              </a:spcAft>
              <a:buSzPct val="100000"/>
              <a:buChar char="•"/>
            </a:pPr>
            <a:r>
              <a:rPr lang="en-US" sz="1400" dirty="0">
                <a:solidFill>
                  <a:schemeClr val="tx1"/>
                </a:solidFill>
              </a:rPr>
              <a:t>Eli sat by a post of the temple. Hannah, in bitterness of soul, vowed: if thou wilt give unto thine handmaid a man child, then I will give him unto the LORD all the days of his life, and there shall no razor come upon his head (vv. 9-11).</a:t>
            </a:r>
            <a:endParaRPr lang="en-US" sz="1400" dirty="0"/>
          </a:p>
          <a:p>
            <a:pPr marL="203200" indent="-203200">
              <a:spcAft>
                <a:spcPts val="500"/>
              </a:spcAft>
              <a:buSzPct val="100000"/>
              <a:buChar char="•"/>
            </a:pPr>
            <a:r>
              <a:rPr lang="en-US" sz="1400" dirty="0">
                <a:solidFill>
                  <a:schemeClr val="tx1"/>
                </a:solidFill>
              </a:rPr>
              <a:t>Her lips moved, but her voice was not heard, and Eli thought she had been drunken. She said, I have poured out my soul before the LORD. Eli said, Go in peace: the God of Israel grant thee thy petition, and her countenance was no more sad (vv. 12-18).</a:t>
            </a:r>
            <a:endParaRPr lang="en-US" sz="1400" dirty="0"/>
          </a:p>
          <a:p>
            <a:pPr marL="203200" indent="-203200">
              <a:spcAft>
                <a:spcPts val="500"/>
              </a:spcAft>
              <a:buSzPct val="100000"/>
              <a:buChar char="•"/>
            </a:pPr>
            <a:r>
              <a:rPr lang="en-US" sz="1400" dirty="0">
                <a:solidFill>
                  <a:schemeClr val="tx1"/>
                </a:solidFill>
              </a:rPr>
              <a:t>At Ramah the LORD remembered her, and she bare a son, and called his name Samuel, Because I have asked him of the LORD (vv. 19-20).</a:t>
            </a:r>
            <a:endParaRPr lang="en-US" sz="1400" dirty="0"/>
          </a:p>
          <a:p>
            <a:pPr marL="203200" indent="-203200">
              <a:spcAft>
                <a:spcPts val="500"/>
              </a:spcAft>
              <a:buSzPct val="100000"/>
              <a:buChar char="•"/>
            </a:pPr>
            <a:r>
              <a:rPr lang="en-US" sz="1400" dirty="0">
                <a:solidFill>
                  <a:schemeClr val="tx1"/>
                </a:solidFill>
              </a:rPr>
              <a:t>Hannah stayed until the child was weaned, then brought him with three bullocks, flour, and wine to Shiloh. For this child I prayed; therefore also I have lent him to the LORD (vv. 21-28).</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Samuel 1 — Hannah Prays; Samuel Born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this same birth in close wording.</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Samuel 1 — Hannah Prays; Samuel Born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barren womb opened</a:t>
            </a:r>
            <a:endParaRPr lang="en-US" sz="1500" dirty="0"/>
          </a:p>
          <a:p>
            <a:pPr marL="177800" indent="-177800">
              <a:spcAft>
                <a:spcPts val="300"/>
              </a:spcAft>
              <a:buSzPct val="100000"/>
              <a:buChar char="•"/>
            </a:pPr>
            <a:r>
              <a:rPr lang="en-US" sz="1400" b="1" dirty="0">
                <a:solidFill>
                  <a:schemeClr val="accent1"/>
                </a:solidFill>
              </a:rPr>
              <a:t>Gen 30:22. </a:t>
            </a:r>
            <a:pPr indent="0" marL="0">
              <a:spcAft>
                <a:spcPts val="300"/>
              </a:spcAft>
              <a:buNone/>
            </a:pPr>
            <a:r>
              <a:rPr lang="en-US" sz="1400" dirty="0">
                <a:solidFill>
                  <a:schemeClr val="tx1"/>
                </a:solidFill>
              </a:rPr>
              <a:t>God remembered Rachel, and God hearkened to her, and opened her womb, like vv. 5, 19.</a:t>
            </a:r>
            <a:endParaRPr lang="en-US" sz="1500" dirty="0"/>
          </a:p>
          <a:p>
            <a:pPr marL="177800" indent="-177800">
              <a:spcAft>
                <a:spcPts val="300"/>
              </a:spcAft>
              <a:buSzPct val="100000"/>
              <a:buChar char="•"/>
            </a:pPr>
            <a:r>
              <a:rPr lang="en-US" sz="1400" b="1" dirty="0">
                <a:solidFill>
                  <a:schemeClr val="accent1"/>
                </a:solidFill>
              </a:rPr>
              <a:t>Gen 25:21. </a:t>
            </a:r>
            <a:pPr indent="0" marL="0">
              <a:spcAft>
                <a:spcPts val="300"/>
              </a:spcAft>
              <a:buNone/>
            </a:pPr>
            <a:r>
              <a:rPr lang="en-US" sz="1400" dirty="0">
                <a:solidFill>
                  <a:schemeClr val="tx1"/>
                </a:solidFill>
              </a:rPr>
              <a:t>Isaac intreated the LORD for his wife, because she was barren, like vv. 10-11.</a:t>
            </a:r>
            <a:endParaRPr lang="en-US" sz="1500" dirty="0"/>
          </a:p>
          <a:p>
            <a:pPr marL="177800" indent="-177800">
              <a:spcAft>
                <a:spcPts val="300"/>
              </a:spcAft>
              <a:buSzPct val="100000"/>
              <a:buChar char="•"/>
            </a:pPr>
            <a:r>
              <a:rPr lang="en-US" sz="1400" b="1" dirty="0">
                <a:solidFill>
                  <a:schemeClr val="accent1"/>
                </a:solidFill>
              </a:rPr>
              <a:t>Luke 1:13. </a:t>
            </a:r>
            <a:pPr indent="0" marL="0">
              <a:spcAft>
                <a:spcPts val="300"/>
              </a:spcAft>
              <a:buNone/>
            </a:pPr>
            <a:r>
              <a:rPr lang="en-US" sz="1400" dirty="0">
                <a:solidFill>
                  <a:schemeClr val="tx1"/>
                </a:solidFill>
              </a:rPr>
              <a:t>Thy prayer is heard; and thy wife Elisabeth shall bear thee a son, like vv. 17, 20.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Two wives</a:t>
            </a:r>
            <a:endParaRPr lang="en-US" sz="1500" dirty="0"/>
          </a:p>
          <a:p>
            <a:pPr marL="177800" indent="-177800">
              <a:spcAft>
                <a:spcPts val="300"/>
              </a:spcAft>
              <a:buSzPct val="100000"/>
              <a:buChar char="•"/>
            </a:pPr>
            <a:r>
              <a:rPr lang="en-US" sz="1400" b="1" dirty="0">
                <a:solidFill>
                  <a:schemeClr val="accent1"/>
                </a:solidFill>
              </a:rPr>
              <a:t>Deut 21:15. </a:t>
            </a:r>
            <a:pPr indent="0" marL="0">
              <a:spcAft>
                <a:spcPts val="300"/>
              </a:spcAft>
              <a:buNone/>
            </a:pPr>
            <a:r>
              <a:rPr lang="en-US" sz="1400" dirty="0">
                <a:solidFill>
                  <a:schemeClr val="tx1"/>
                </a:solidFill>
              </a:rPr>
              <a:t>If a man have two wives, one beloved, and another hated, the household of vv. 2, 5.</a:t>
            </a:r>
            <a:endParaRPr lang="en-US" sz="1500" dirty="0"/>
          </a:p>
          <a:p>
            <a:pPr marL="177800" indent="-177800">
              <a:spcAft>
                <a:spcPts val="300"/>
              </a:spcAft>
              <a:buSzPct val="100000"/>
              <a:buChar char="•"/>
            </a:pPr>
            <a:r>
              <a:rPr lang="en-US" sz="1400" b="1" dirty="0">
                <a:solidFill>
                  <a:schemeClr val="accent1"/>
                </a:solidFill>
              </a:rPr>
              <a:t>Gen 29:31. </a:t>
            </a:r>
            <a:pPr indent="0" marL="0">
              <a:spcAft>
                <a:spcPts val="300"/>
              </a:spcAft>
              <a:buNone/>
            </a:pPr>
            <a:r>
              <a:rPr lang="en-US" sz="1400" dirty="0">
                <a:solidFill>
                  <a:schemeClr val="tx1"/>
                </a:solidFill>
              </a:rPr>
              <a:t>When the LORD saw that Leah was hated, he opened her womb: but Rachel was barren, like vv. 2, 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No razor upon his head</a:t>
            </a:r>
            <a:endParaRPr lang="en-US" sz="1500" dirty="0"/>
          </a:p>
          <a:p>
            <a:pPr marL="177800" indent="-177800">
              <a:spcAft>
                <a:spcPts val="300"/>
              </a:spcAft>
              <a:buSzPct val="100000"/>
              <a:buChar char="•"/>
            </a:pPr>
            <a:r>
              <a:rPr lang="en-US" sz="1400" b="1" dirty="0">
                <a:solidFill>
                  <a:schemeClr val="accent1"/>
                </a:solidFill>
              </a:rPr>
              <a:t>Num 6:5. </a:t>
            </a:r>
            <a:pPr indent="0" marL="0">
              <a:spcAft>
                <a:spcPts val="300"/>
              </a:spcAft>
              <a:buNone/>
            </a:pPr>
            <a:r>
              <a:rPr lang="en-US" sz="1400" dirty="0">
                <a:solidFill>
                  <a:schemeClr val="tx1"/>
                </a:solidFill>
              </a:rPr>
              <a:t>There shall no razor come upon his head, the Nazarite vow behind v. 11.</a:t>
            </a:r>
            <a:endParaRPr lang="en-US" sz="1500" dirty="0"/>
          </a:p>
          <a:p>
            <a:pPr marL="177800" indent="-177800">
              <a:spcAft>
                <a:spcPts val="300"/>
              </a:spcAft>
              <a:buSzPct val="100000"/>
              <a:buChar char="•"/>
            </a:pPr>
            <a:r>
              <a:rPr lang="en-US" sz="1400" b="1" dirty="0">
                <a:solidFill>
                  <a:schemeClr val="accent1"/>
                </a:solidFill>
              </a:rPr>
              <a:t>Judg 13:5. </a:t>
            </a:r>
            <a:pPr indent="0" marL="0">
              <a:spcAft>
                <a:spcPts val="300"/>
              </a:spcAft>
              <a:buNone/>
            </a:pPr>
            <a:r>
              <a:rPr lang="en-US" sz="1400" dirty="0">
                <a:solidFill>
                  <a:schemeClr val="tx1"/>
                </a:solidFill>
              </a:rPr>
              <a:t>No razor shall come on his head: for the child shall be a Nazarite, like v. 11.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Samuel 1 — Hannah Prays; Samuel Born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Thought to be drunken</a:t>
            </a:r>
            <a:endParaRPr lang="en-US" sz="1500" dirty="0"/>
          </a:p>
          <a:p>
            <a:pPr marL="177800" indent="-177800">
              <a:spcAft>
                <a:spcPts val="300"/>
              </a:spcAft>
              <a:buSzPct val="100000"/>
              <a:buChar char="•"/>
            </a:pPr>
            <a:r>
              <a:rPr lang="en-US" sz="1400" b="1" dirty="0">
                <a:solidFill>
                  <a:schemeClr val="accent1"/>
                </a:solidFill>
              </a:rPr>
              <a:t>Acts 2:13. </a:t>
            </a:r>
            <a:pPr indent="0" marL="0">
              <a:spcAft>
                <a:spcPts val="300"/>
              </a:spcAft>
              <a:buNone/>
            </a:pPr>
            <a:r>
              <a:rPr lang="en-US" sz="1400" dirty="0">
                <a:solidFill>
                  <a:schemeClr val="tx1"/>
                </a:solidFill>
              </a:rPr>
              <a:t>These men are full of new wine, like v. 13.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yearly feast at Shiloh</a:t>
            </a:r>
            <a:endParaRPr lang="en-US" sz="1500" dirty="0"/>
          </a:p>
          <a:p>
            <a:pPr marL="177800" indent="-177800">
              <a:spcAft>
                <a:spcPts val="300"/>
              </a:spcAft>
              <a:buSzPct val="100000"/>
              <a:buChar char="•"/>
            </a:pPr>
            <a:r>
              <a:rPr lang="en-US" sz="1400" b="1" dirty="0">
                <a:solidFill>
                  <a:schemeClr val="accent1"/>
                </a:solidFill>
              </a:rPr>
              <a:t>Judg 21:19. </a:t>
            </a:r>
            <a:pPr indent="0" marL="0">
              <a:spcAft>
                <a:spcPts val="300"/>
              </a:spcAft>
              <a:buNone/>
            </a:pPr>
            <a:r>
              <a:rPr lang="en-US" sz="1400" dirty="0">
                <a:solidFill>
                  <a:schemeClr val="tx1"/>
                </a:solidFill>
              </a:rPr>
              <a:t>There is a feast of the LORD in Shiloh yearly, the yearly going up of v. 3.</a:t>
            </a:r>
            <a:endParaRPr lang="en-US" sz="1500" dirty="0"/>
          </a:p>
          <a:p>
            <a:pPr marL="177800" indent="-177800">
              <a:spcAft>
                <a:spcPts val="300"/>
              </a:spcAft>
              <a:buSzPct val="100000"/>
              <a:buChar char="•"/>
            </a:pPr>
            <a:r>
              <a:rPr lang="en-US" sz="1400" b="1" dirty="0">
                <a:solidFill>
                  <a:schemeClr val="accent1"/>
                </a:solidFill>
              </a:rPr>
              <a:t>Josh 18:1. </a:t>
            </a:r>
            <a:pPr indent="0" marL="0">
              <a:spcAft>
                <a:spcPts val="300"/>
              </a:spcAft>
              <a:buNone/>
            </a:pPr>
            <a:r>
              <a:rPr lang="en-US" sz="1400" dirty="0">
                <a:solidFill>
                  <a:schemeClr val="tx1"/>
                </a:solidFill>
              </a:rPr>
              <a:t>The whole congregation of the children of Israel assembled together at Shiloh, and set up the tabernacle, the house of v. 24.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Judg 21:25. </a:t>
            </a:r>
            <a:pPr indent="0" marL="0">
              <a:spcAft>
                <a:spcPts val="300"/>
              </a:spcAft>
              <a:buNone/>
            </a:pPr>
            <a:r>
              <a:rPr lang="en-US" sz="1400" dirty="0">
                <a:solidFill>
                  <a:schemeClr val="tx1"/>
                </a:solidFill>
              </a:rPr>
              <a:t>Every man did that which was right in his own eyes, the days before Samuel.</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Samuel 1 — Hannah Prays; Samuel Born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A worthy portion is "manah achat appayim." The ESV reads a double portion. Some read one portion only, though he loved her.</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Her adversary is her rival, Peninnah, as in the ESV.</a:t>
            </a:r>
            <a:endParaRPr lang="en-US" sz="1600" dirty="0"/>
          </a:p>
          <a:p>
            <a:pPr indent="0" marL="0">
              <a:spcAft>
                <a:spcPts val="800"/>
              </a:spcAft>
              <a:buNone/>
            </a:pPr>
            <a:r>
              <a:rPr lang="en-US" sz="1600" b="1" dirty="0">
                <a:solidFill>
                  <a:schemeClr val="accent1"/>
                </a:solidFill>
              </a:rPr>
              <a:t>v. 16. </a:t>
            </a:r>
            <a:pPr indent="0" marL="0">
              <a:spcAft>
                <a:spcPts val="800"/>
              </a:spcAft>
              <a:buNone/>
            </a:pPr>
            <a:r>
              <a:rPr lang="en-US" sz="1600" dirty="0">
                <a:solidFill>
                  <a:schemeClr val="tx1"/>
                </a:solidFill>
              </a:rPr>
              <a:t>A daughter of Belial is a worthless woman, from "beliyyaal," as in the ESV.</a:t>
            </a:r>
            <a:endParaRPr lang="en-US" sz="1600" dirty="0"/>
          </a:p>
          <a:p>
            <a:pPr indent="0" marL="0">
              <a:spcAft>
                <a:spcPts val="800"/>
              </a:spcAft>
              <a:buNone/>
            </a:pPr>
            <a:r>
              <a:rPr lang="en-US" sz="1600" b="1" dirty="0">
                <a:solidFill>
                  <a:schemeClr val="accent1"/>
                </a:solidFill>
              </a:rPr>
              <a:t>v. 20. </a:t>
            </a:r>
            <a:pPr indent="0" marL="0">
              <a:spcAft>
                <a:spcPts val="800"/>
              </a:spcAft>
              <a:buNone/>
            </a:pPr>
            <a:r>
              <a:rPr lang="en-US" sz="1600" dirty="0">
                <a:solidFill>
                  <a:schemeClr val="tx1"/>
                </a:solidFill>
              </a:rPr>
              <a:t>Samuel sounds like "shaul," asked. The name likely means heard of God or name of God.</a:t>
            </a:r>
            <a:endParaRPr lang="en-US" sz="1600" dirty="0"/>
          </a:p>
          <a:p>
            <a:pPr indent="0" marL="0">
              <a:spcAft>
                <a:spcPts val="800"/>
              </a:spcAft>
              <a:buNone/>
            </a:pPr>
            <a:r>
              <a:rPr lang="en-US" sz="1600" b="1" dirty="0">
                <a:solidFill>
                  <a:schemeClr val="accent1"/>
                </a:solidFill>
              </a:rPr>
              <a:t>v. 24. </a:t>
            </a:r>
            <a:pPr indent="0" marL="0">
              <a:spcAft>
                <a:spcPts val="800"/>
              </a:spcAft>
              <a:buNone/>
            </a:pPr>
            <a:r>
              <a:rPr lang="en-US" sz="1600" dirty="0">
                <a:solidFill>
                  <a:schemeClr val="tx1"/>
                </a:solidFill>
              </a:rPr>
              <a:t>Three bullocks is the Hebrew text. The Greek and Dead Sea Scroll text read a 3-year-old bull, as in the ESV, and v. 25 slays one bullock.</a:t>
            </a:r>
            <a:endParaRPr lang="en-US" sz="1600" dirty="0"/>
          </a:p>
          <a:p>
            <a:pPr indent="0" marL="0">
              <a:spcAft>
                <a:spcPts val="800"/>
              </a:spcAft>
              <a:buNone/>
            </a:pPr>
            <a:r>
              <a:rPr lang="en-US" sz="1600" b="1" dirty="0">
                <a:solidFill>
                  <a:schemeClr val="accent1"/>
                </a:solidFill>
              </a:rPr>
              <a:t>v. 28. </a:t>
            </a:r>
            <a:pPr indent="0" marL="0">
              <a:spcAft>
                <a:spcPts val="800"/>
              </a:spcAft>
              <a:buNone/>
            </a:pPr>
            <a:r>
              <a:rPr lang="en-US" sz="1600" dirty="0">
                <a:solidFill>
                  <a:schemeClr val="tx1"/>
                </a:solidFill>
              </a:rPr>
              <a:t>Lent translates "hishiltihu," I have asked him or dedicated him. The ESV reads I have lent him to the LORD.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Samuel 1 — Hannah Prays; Samuel Born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Elkanah the son of Jeroham, an Ephrathite of mount Ephraim (vv. 1, 4-8, 19-23).</a:t>
            </a:r>
            <a:endParaRPr lang="en-US" sz="1400" dirty="0"/>
          </a:p>
          <a:p>
            <a:pPr marL="203200" indent="-203200">
              <a:spcAft>
                <a:spcPts val="600"/>
              </a:spcAft>
              <a:buSzPct val="100000"/>
              <a:buChar char="•"/>
            </a:pPr>
            <a:r>
              <a:rPr lang="en-US" sz="1400" dirty="0">
                <a:solidFill>
                  <a:schemeClr val="tx1"/>
                </a:solidFill>
              </a:rPr>
              <a:t>Hannah, who has no children, prays, vows, and bears Samuel (vv. 2, 5-28).</a:t>
            </a:r>
            <a:endParaRPr lang="en-US" sz="1400" dirty="0"/>
          </a:p>
          <a:p>
            <a:pPr marL="203200" indent="-203200">
              <a:spcAft>
                <a:spcPts val="600"/>
              </a:spcAft>
              <a:buSzPct val="100000"/>
              <a:buChar char="•"/>
            </a:pPr>
            <a:r>
              <a:rPr lang="en-US" sz="1400" dirty="0">
                <a:solidFill>
                  <a:schemeClr val="tx1"/>
                </a:solidFill>
              </a:rPr>
              <a:t>Peninnah, her adversary, who has children (vv. 2, 4, 6-7).</a:t>
            </a:r>
            <a:endParaRPr lang="en-US" sz="1400" dirty="0"/>
          </a:p>
          <a:p>
            <a:pPr marL="203200" indent="-203200">
              <a:spcAft>
                <a:spcPts val="600"/>
              </a:spcAft>
              <a:buSzPct val="100000"/>
              <a:buChar char="•"/>
            </a:pPr>
            <a:r>
              <a:rPr lang="en-US" sz="1400" dirty="0">
                <a:solidFill>
                  <a:schemeClr val="tx1"/>
                </a:solidFill>
              </a:rPr>
              <a:t>Peninnah's sons and daughters (v. 4).</a:t>
            </a:r>
            <a:endParaRPr lang="en-US" sz="1400" dirty="0"/>
          </a:p>
          <a:p>
            <a:pPr marL="203200" indent="-203200">
              <a:spcAft>
                <a:spcPts val="600"/>
              </a:spcAft>
              <a:buSzPct val="100000"/>
              <a:buChar char="•"/>
            </a:pPr>
            <a:r>
              <a:rPr lang="en-US" sz="1400" dirty="0">
                <a:solidFill>
                  <a:schemeClr val="tx1"/>
                </a:solidFill>
              </a:rPr>
              <a:t>Eli the priest, who sits by a post of the temple (vv. 9, 12-17, 25).</a:t>
            </a:r>
            <a:endParaRPr lang="en-US" sz="1400" dirty="0"/>
          </a:p>
          <a:p>
            <a:pPr marL="203200" indent="-203200">
              <a:spcAft>
                <a:spcPts val="600"/>
              </a:spcAft>
              <a:buSzPct val="100000"/>
              <a:buChar char="•"/>
            </a:pPr>
            <a:r>
              <a:rPr lang="en-US" sz="1400" dirty="0">
                <a:solidFill>
                  <a:schemeClr val="tx1"/>
                </a:solidFill>
              </a:rPr>
              <a:t>Hophni and Phinehas, the two sons of Eli, priests at Shiloh (v. 3).</a:t>
            </a:r>
            <a:endParaRPr lang="en-US" sz="1400" dirty="0"/>
          </a:p>
          <a:p>
            <a:pPr marL="203200" indent="-203200">
              <a:spcAft>
                <a:spcPts val="600"/>
              </a:spcAft>
              <a:buSzPct val="100000"/>
              <a:buChar char="•"/>
            </a:pPr>
            <a:r>
              <a:rPr lang="en-US" sz="1400" dirty="0">
                <a:solidFill>
                  <a:schemeClr val="tx1"/>
                </a:solidFill>
              </a:rPr>
              <a:t>The LORD of hosts, who shut up and remembered her womb (vv. 3, 5, 11, 19).</a:t>
            </a:r>
            <a:endParaRPr lang="en-US" sz="1400" dirty="0"/>
          </a:p>
          <a:p>
            <a:pPr marL="203200" indent="-203200">
              <a:spcAft>
                <a:spcPts val="600"/>
              </a:spcAft>
              <a:buSzPct val="100000"/>
              <a:buChar char="•"/>
            </a:pPr>
            <a:r>
              <a:rPr lang="en-US" sz="1400" dirty="0">
                <a:solidFill>
                  <a:schemeClr val="tx1"/>
                </a:solidFill>
              </a:rPr>
              <a:t>Samuel, the child asked of the LORD (vv. 20-28).</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Ramathaim-zophim, of mount Ephraim (v. 1).</a:t>
            </a:r>
            <a:endParaRPr lang="en-US" sz="1400" dirty="0"/>
          </a:p>
          <a:p>
            <a:pPr marL="203200" indent="-203200">
              <a:spcAft>
                <a:spcPts val="600"/>
              </a:spcAft>
              <a:buSzPct val="100000"/>
              <a:buChar char="•"/>
            </a:pPr>
            <a:r>
              <a:rPr lang="en-US" sz="1400" dirty="0">
                <a:solidFill>
                  <a:schemeClr val="tx1"/>
                </a:solidFill>
              </a:rPr>
              <a:t>Shiloh, where they sacrificed yearly (vv. 3, 9, 24).</a:t>
            </a:r>
            <a:endParaRPr lang="en-US" sz="1400" dirty="0"/>
          </a:p>
          <a:p>
            <a:pPr marL="203200" indent="-203200">
              <a:spcAft>
                <a:spcPts val="600"/>
              </a:spcAft>
              <a:buSzPct val="100000"/>
              <a:buChar char="•"/>
            </a:pPr>
            <a:r>
              <a:rPr lang="en-US" sz="1400" dirty="0">
                <a:solidFill>
                  <a:schemeClr val="tx1"/>
                </a:solidFill>
              </a:rPr>
              <a:t>The temple of the LORD, where Eli sat by a post (v. 9).</a:t>
            </a:r>
            <a:endParaRPr lang="en-US" sz="1400" dirty="0"/>
          </a:p>
          <a:p>
            <a:pPr marL="203200" indent="-203200">
              <a:spcAft>
                <a:spcPts val="600"/>
              </a:spcAft>
              <a:buSzPct val="100000"/>
              <a:buChar char="•"/>
            </a:pPr>
            <a:r>
              <a:rPr lang="en-US" sz="1400" dirty="0">
                <a:solidFill>
                  <a:schemeClr val="tx1"/>
                </a:solidFill>
              </a:rPr>
              <a:t>Ramah, their house (v. 19).</a:t>
            </a:r>
            <a:endParaRPr lang="en-US" sz="1400" dirty="0"/>
          </a:p>
          <a:p>
            <a:pPr marL="203200" indent="-203200">
              <a:spcAft>
                <a:spcPts val="600"/>
              </a:spcAft>
              <a:buSzPct val="100000"/>
              <a:buChar char="•"/>
            </a:pPr>
            <a:r>
              <a:rPr lang="en-US" sz="1400" dirty="0">
                <a:solidFill>
                  <a:schemeClr val="tx1"/>
                </a:solidFill>
              </a:rPr>
              <a:t>The house of the LORD in Shiloh (v. 24).</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Samuel 1 — Hannah Prays; Samuel Born</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1110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Year by year Elkanah goes up to Shiloh, before Samuel's birth (vv. 3, 7).</a:t>
            </a:r>
            <a:endParaRPr lang="en-US" sz="1600" dirty="0"/>
          </a:p>
          <a:p>
            <a:pPr marL="203200" indent="-203200">
              <a:spcAft>
                <a:spcPts val="1000"/>
              </a:spcAft>
              <a:buSzPct val="100000"/>
              <a:buChar char="•"/>
            </a:pPr>
            <a:r>
              <a:rPr lang="en-US" sz="1600" dirty="0">
                <a:solidFill>
                  <a:schemeClr val="tx1"/>
                </a:solidFill>
              </a:rPr>
              <a:t>The LORD remembers Hannah after the vow at Shiloh (vv. 11, 19-20).</a:t>
            </a:r>
            <a:endParaRPr lang="en-US" sz="1600" dirty="0"/>
          </a:p>
          <a:p>
            <a:pPr marL="203200" indent="-203200">
              <a:spcAft>
                <a:spcPts val="1000"/>
              </a:spcAft>
              <a:buSzPct val="100000"/>
              <a:buChar char="•"/>
            </a:pPr>
            <a:r>
              <a:rPr lang="en-US" sz="1600" dirty="0">
                <a:solidFill>
                  <a:schemeClr val="tx1"/>
                </a:solidFill>
              </a:rPr>
              <a:t>Hannah brings him to Shiloh after he is weaned (vv. 22-24).</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1110 BC (working), the birth of Samuel.</a:t>
            </a:r>
            <a:endParaRPr lang="en-US" sz="1600" dirty="0"/>
          </a:p>
          <a:p>
            <a:pPr marL="203200" indent="-203200">
              <a:spcAft>
                <a:spcPts val="1000"/>
              </a:spcAft>
              <a:buSzPct val="100000"/>
              <a:buChar char="•"/>
            </a:pPr>
            <a:r>
              <a:rPr lang="en-US" sz="1600" dirty="0">
                <a:solidFill>
                  <a:schemeClr val="tx1"/>
                </a:solidFill>
              </a:rPr>
              <a:t>Eli is judge and priest at Shiloh in these years (working).</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John 6 — 5000+ Fed; Bread of Life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Large crowd followed Jesus to other side of sea of Galilee, Jesus went up on mountain. 5000+ fed near Passover (Philip: 200 denarii worth of bread. Andrew: lad with 5 barley loaves &amp; 2 fish. 12 baskets leftover). People respond, "this the Prophet," intend to make Jesus king, but he withdrew to mountain alone. Evening, disciples boat, wind, Jesus walk water. Next day crowd to Capernaum. Jesus "bread of life." Hard sayings, Peter "where else we go?"</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 great multitude followed Jesus over the sea of Galilee, and he went up into a mountain. Near the passover he fed about 5,000 men from 5 barley loaves and 2 fishes, and the disciples gathered 12 baskets. The men said he was that prophet, and they would have made him a king, so he withdrew alone. That evening the disciples crossed toward Capernaum, and Jesus walked on the sea. The next day he said, I am the bread of life. Many called it a hard saying and walked no more with him. Peter answered, Lord, to whom shall we go? thou hast the words of eternal life.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John 6 — 5000+ Fed; Bread of Life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Jesus feeds the 5,000 near the passover, withdraws from those who would make him king, walks on the sea, and teaches that he is the bread of life; many go back, and Peter confesses.</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A great multitude followed him, because they saw his miracles on them that were diseased. Jesus went up into a mountain, and there he sat with his disciples. The passover, a feast of the Jews, was nigh (vv. 2-4). He saith unto Philip, Whence shall we buy bread, that these may eat? Philip answered, 200 pennyworth of bread is not sufficient. Andrew saith, There is a lad here, which hath 5 barley loaves, and 2 small fishes. Jesus took the loaves, and when he had given thanks, he distributed to the disciples, and the disciples to them that were set down, and likewise of the fishes as much as they would. They filled 12 baskets with the fragments. The men sat down, in number about 5,000 (vv. 5-13).</a:t>
            </a:r>
            <a:endParaRPr lang="en-US" sz="1400" dirty="0"/>
          </a:p>
          <a:p>
            <a:pPr marL="203200" indent="-203200">
              <a:spcAft>
                <a:spcPts val="500"/>
              </a:spcAft>
              <a:buSzPct val="100000"/>
              <a:buChar char="•"/>
            </a:pPr>
            <a:r>
              <a:rPr lang="en-US" sz="1400" dirty="0">
                <a:solidFill>
                  <a:schemeClr val="tx1"/>
                </a:solidFill>
              </a:rPr>
              <a:t>Then those men, when they had seen the miracle, said, This is of a truth that prophet that should come into the world. When Jesus perceived that they would come and take him by force, to make him a king, he departed again into a mountain himself alone (vv. 14-15). When even was now come, his disciples entered into a ship, and went over the sea toward Capernaum. The sea arose by reason of a great wind. They see Jesus walking on the sea, and they were afraid. He saith unto them, It is I; be not afraid. Then they willingly received him into the ship, and immediately the ship was at the land whither they went (vv. 16-21).</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John 6 — 5000+ Fed; Bread of Life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 day following, the people came to Capernaum, seeking Jesus. Jesus answered, Ye seek me, not because ye saw the miracles, but because ye did eat of the loaves, and were filled. Labour not for the meat which perisheth, but for that meat which endureth unto everlasting life (vv. 22-27). They said, Our fathers did eat manna in the desert, as it is written, He gave them bread from heaven to eat. Jesus said, I am the bread of life: he that cometh to me shall never hunger. It is written in the prophets, And they shall be all taught of God (vv. 31-45).</a:t>
            </a:r>
            <a:endParaRPr lang="en-US" sz="1400" dirty="0"/>
          </a:p>
          <a:p>
            <a:pPr marL="203200" indent="-203200">
              <a:spcAft>
                <a:spcPts val="500"/>
              </a:spcAft>
              <a:buSzPct val="100000"/>
              <a:buChar char="•"/>
            </a:pPr>
            <a:r>
              <a:rPr lang="en-US" sz="1400" dirty="0">
                <a:solidFill>
                  <a:schemeClr val="tx1"/>
                </a:solidFill>
              </a:rPr>
              <a:t>The Jews then murmured at him, because he said, I am the bread which came down from heaven. They said, Is not this Jesus, the son of Joseph, whose father and mother we know? Many of his disciples said, This is an hard saying; who can hear it? From that time many of his disciples went back, and walked no more with him. Then said Jesus unto the twelve, Will ye also go away? Simon Peter answered, Lord, to whom shall we go? thou hast the words of eternal life (vv. 41-68). Jesus answered, Have not I chosen you twelve, and one of you is a devil? He spake of Judas Iscariot, the son of Simon (vv. 70-71).</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John 6 — 5000+ Fed; Bread of Life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Mark 6:30-52. </a:t>
            </a:r>
            <a:pPr indent="0" marL="0">
              <a:spcAft>
                <a:spcPts val="1400"/>
              </a:spcAft>
              <a:buNone/>
            </a:pPr>
            <a:r>
              <a:rPr lang="en-US" sz="1700" dirty="0">
                <a:solidFill>
                  <a:schemeClr val="tx1"/>
                </a:solidFill>
              </a:rPr>
              <a:t>The same feeding of the 5,000, the same withdrawal, and the same walk on the sea.</a:t>
            </a:r>
            <a:endParaRPr lang="en-US" sz="1700" dirty="0"/>
          </a:p>
          <a:p>
            <a:pPr indent="0" marL="0">
              <a:spcAft>
                <a:spcPts val="1400"/>
              </a:spcAft>
              <a:buNone/>
            </a:pPr>
            <a:r>
              <a:rPr lang="en-US" sz="1700" b="1" dirty="0">
                <a:solidFill>
                  <a:schemeClr val="accent1"/>
                </a:solidFill>
              </a:rPr>
              <a:t>Luke 9:10-17. </a:t>
            </a:r>
            <a:pPr indent="0" marL="0">
              <a:spcAft>
                <a:spcPts val="1400"/>
              </a:spcAft>
              <a:buNone/>
            </a:pPr>
            <a:r>
              <a:rPr lang="en-US" sz="1700" dirty="0">
                <a:solidFill>
                  <a:schemeClr val="tx1"/>
                </a:solidFill>
              </a:rPr>
              <a:t>The same feeding. Luke does not narrate the walk on the sea, so that part belongs with the other Gospels only.</a:t>
            </a:r>
            <a:endParaRPr lang="en-US" sz="1700" dirty="0"/>
          </a:p>
          <a:p>
            <a:pPr indent="0" marL="0">
              <a:spcAft>
                <a:spcPts val="1400"/>
              </a:spcAft>
              <a:buNone/>
            </a:pPr>
            <a:r>
              <a:rPr lang="en-US" sz="1700" dirty="0">
                <a:solidFill>
                  <a:schemeClr val="tx1"/>
                </a:solidFill>
              </a:rPr>
              <a:t>John 6 is the feeding and the discourse. Matthew 14:13-33 is the same meal and the same crossing, without this discourse.</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dirty="0">
                <a:solidFill>
                  <a:schemeClr val="tx1"/>
                </a:solidFill>
              </a:rPr>
              <a:t>v. 31 cites, He gave them bread from heaven to eat. The source is Exod 16:4, I will rain bread from heaven for you, and Ps 78:24, he rained down manna upon them to eat, and had given them of the corn of heaven. Neh 9:15 is the closest wording, gavest them bread from heaven.</a:t>
            </a:r>
            <a:endParaRPr lang="en-US" sz="1700" dirty="0"/>
          </a:p>
          <a:p>
            <a:pPr indent="0" marL="0">
              <a:spcAft>
                <a:spcPts val="1400"/>
              </a:spcAft>
              <a:buNone/>
            </a:pPr>
            <a:r>
              <a:rPr lang="en-US" sz="1700" dirty="0">
                <a:solidFill>
                  <a:schemeClr val="tx1"/>
                </a:solidFill>
              </a:rPr>
              <a:t>v. 45 cites the prophets, And they shall be all taught of God. The source is Isa 54:13, all thy children shall be taught of the Lord.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John 6 — 5000+ Fed; Bread of Life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manna he cites</a:t>
            </a:r>
            <a:endParaRPr lang="en-US" sz="1500" dirty="0"/>
          </a:p>
          <a:p>
            <a:pPr marL="177800" indent="-177800">
              <a:spcAft>
                <a:spcPts val="300"/>
              </a:spcAft>
              <a:buSzPct val="100000"/>
              <a:buChar char="•"/>
            </a:pPr>
            <a:r>
              <a:rPr lang="en-US" sz="1400" b="1" dirty="0">
                <a:solidFill>
                  <a:schemeClr val="accent1"/>
                </a:solidFill>
              </a:rPr>
              <a:t>Exod 16:4. </a:t>
            </a:r>
            <a:pPr indent="0" marL="0">
              <a:spcAft>
                <a:spcPts val="300"/>
              </a:spcAft>
              <a:buNone/>
            </a:pPr>
            <a:r>
              <a:rPr lang="en-US" sz="1400" dirty="0">
                <a:solidFill>
                  <a:schemeClr val="tx1"/>
                </a:solidFill>
              </a:rPr>
              <a:t>I will rain bread from heaven for you, the written word of v. 31.</a:t>
            </a:r>
            <a:endParaRPr lang="en-US" sz="1500" dirty="0"/>
          </a:p>
          <a:p>
            <a:pPr marL="177800" indent="-177800">
              <a:spcAft>
                <a:spcPts val="300"/>
              </a:spcAft>
              <a:buSzPct val="100000"/>
              <a:buChar char="•"/>
            </a:pPr>
            <a:r>
              <a:rPr lang="en-US" sz="1400" b="1" dirty="0">
                <a:solidFill>
                  <a:schemeClr val="accent1"/>
                </a:solidFill>
              </a:rPr>
              <a:t>Ps 78:24. </a:t>
            </a:r>
            <a:pPr indent="0" marL="0">
              <a:spcAft>
                <a:spcPts val="300"/>
              </a:spcAft>
              <a:buNone/>
            </a:pPr>
            <a:r>
              <a:rPr lang="en-US" sz="1400" dirty="0">
                <a:solidFill>
                  <a:schemeClr val="tx1"/>
                </a:solidFill>
              </a:rPr>
              <a:t>He rained down manna upon them to eat, the same written word.</a:t>
            </a:r>
            <a:endParaRPr lang="en-US" sz="1500" dirty="0"/>
          </a:p>
          <a:p>
            <a:pPr marL="177800" indent="-177800">
              <a:spcAft>
                <a:spcPts val="300"/>
              </a:spcAft>
              <a:buSzPct val="100000"/>
              <a:buChar char="•"/>
            </a:pPr>
            <a:r>
              <a:rPr lang="en-US" sz="1400" b="1" dirty="0">
                <a:solidFill>
                  <a:schemeClr val="accent1"/>
                </a:solidFill>
              </a:rPr>
              <a:t>Neh 9:15. </a:t>
            </a:r>
            <a:pPr indent="0" marL="0">
              <a:spcAft>
                <a:spcPts val="300"/>
              </a:spcAft>
              <a:buNone/>
            </a:pPr>
            <a:r>
              <a:rPr lang="en-US" sz="1400" dirty="0">
                <a:solidFill>
                  <a:schemeClr val="tx1"/>
                </a:solidFill>
              </a:rPr>
              <a:t>Thou gavest them bread from heaven for their hunger, the closest wording of v. 31.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prophet they name</a:t>
            </a:r>
            <a:endParaRPr lang="en-US" sz="1500" dirty="0"/>
          </a:p>
          <a:p>
            <a:pPr marL="177800" indent="-177800">
              <a:spcAft>
                <a:spcPts val="300"/>
              </a:spcAft>
              <a:buSzPct val="100000"/>
              <a:buChar char="•"/>
            </a:pPr>
            <a:r>
              <a:rPr lang="en-US" sz="1400" b="1" dirty="0">
                <a:solidFill>
                  <a:schemeClr val="accent1"/>
                </a:solidFill>
              </a:rPr>
              <a:t>Deut 18:15. </a:t>
            </a:r>
            <a:pPr indent="0" marL="0">
              <a:spcAft>
                <a:spcPts val="300"/>
              </a:spcAft>
              <a:buNone/>
            </a:pPr>
            <a:r>
              <a:rPr lang="en-US" sz="1400" dirty="0">
                <a:solidFill>
                  <a:schemeClr val="tx1"/>
                </a:solidFill>
              </a:rPr>
              <a:t>A prophet like Moses, the title the men give in v. 14.</a:t>
            </a:r>
            <a:endParaRPr lang="en-US" sz="1500" dirty="0"/>
          </a:p>
          <a:p>
            <a:pPr marL="177800" indent="-177800">
              <a:spcAft>
                <a:spcPts val="300"/>
              </a:spcAft>
              <a:buSzPct val="100000"/>
              <a:buChar char="•"/>
            </a:pPr>
            <a:r>
              <a:rPr lang="en-US" sz="1400" b="1" dirty="0">
                <a:solidFill>
                  <a:schemeClr val="accent1"/>
                </a:solidFill>
              </a:rPr>
              <a:t>Deut 18:18. </a:t>
            </a:r>
            <a:pPr indent="0" marL="0">
              <a:spcAft>
                <a:spcPts val="300"/>
              </a:spcAft>
              <a:buNone/>
            </a:pPr>
            <a:r>
              <a:rPr lang="en-US" sz="1400" dirty="0">
                <a:solidFill>
                  <a:schemeClr val="tx1"/>
                </a:solidFill>
              </a:rPr>
              <a:t>I will put my words in his mouth, the prophet they would make a king.</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Taught of God</a:t>
            </a:r>
            <a:endParaRPr lang="en-US" sz="1500" dirty="0"/>
          </a:p>
          <a:p>
            <a:pPr marL="177800" indent="-177800">
              <a:spcAft>
                <a:spcPts val="300"/>
              </a:spcAft>
              <a:buSzPct val="100000"/>
              <a:buChar char="•"/>
            </a:pPr>
            <a:r>
              <a:rPr lang="en-US" sz="1400" b="1" dirty="0">
                <a:solidFill>
                  <a:schemeClr val="accent1"/>
                </a:solidFill>
              </a:rPr>
              <a:t>Isa 54:13. </a:t>
            </a:r>
            <a:pPr indent="0" marL="0">
              <a:spcAft>
                <a:spcPts val="300"/>
              </a:spcAft>
              <a:buNone/>
            </a:pPr>
            <a:r>
              <a:rPr lang="en-US" sz="1400" dirty="0">
                <a:solidFill>
                  <a:schemeClr val="tx1"/>
                </a:solidFill>
              </a:rPr>
              <a:t>All thy children shall be taught of the Lord, the citation in v. 45.</a:t>
            </a:r>
            <a:endParaRPr lang="en-US" sz="1500" dirty="0"/>
          </a:p>
          <a:p>
            <a:pPr marL="177800" indent="-177800">
              <a:spcAft>
                <a:spcPts val="300"/>
              </a:spcAft>
              <a:buSzPct val="100000"/>
              <a:buChar char="•"/>
            </a:pPr>
            <a:r>
              <a:rPr lang="en-US" sz="1400" b="1" dirty="0">
                <a:solidFill>
                  <a:schemeClr val="accent1"/>
                </a:solidFill>
              </a:rPr>
              <a:t>Jer 31:33-34. </a:t>
            </a:r>
            <a:pPr indent="0" marL="0">
              <a:spcAft>
                <a:spcPts val="300"/>
              </a:spcAft>
              <a:buNone/>
            </a:pPr>
            <a:r>
              <a:rPr lang="en-US" sz="1400" dirty="0">
                <a:solidFill>
                  <a:schemeClr val="tx1"/>
                </a:solidFill>
              </a:rPr>
              <a:t>I will put my law in their inward parts, and they shall all know me, the teaching of v. 45.</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John 6 — 5000+ Fed; Bread of Life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feeding set beside an earlier meal</a:t>
            </a:r>
            <a:endParaRPr lang="en-US" sz="1500" dirty="0"/>
          </a:p>
          <a:p>
            <a:pPr marL="177800" indent="-177800">
              <a:spcAft>
                <a:spcPts val="300"/>
              </a:spcAft>
              <a:buSzPct val="100000"/>
              <a:buChar char="•"/>
            </a:pPr>
            <a:r>
              <a:rPr lang="en-US" sz="1400" b="1" dirty="0">
                <a:solidFill>
                  <a:schemeClr val="accent1"/>
                </a:solidFill>
              </a:rPr>
              <a:t>2 Kgs 4:42-44. </a:t>
            </a:r>
            <a:pPr indent="0" marL="0">
              <a:spcAft>
                <a:spcPts val="300"/>
              </a:spcAft>
              <a:buNone/>
            </a:pPr>
            <a:r>
              <a:rPr lang="en-US" sz="1400" dirty="0">
                <a:solidFill>
                  <a:schemeClr val="tx1"/>
                </a:solidFill>
              </a:rPr>
              <a:t>Elisha feeds 100 with barley loaves, and some remains, set beside the 12 baskets.</a:t>
            </a:r>
            <a:endParaRPr lang="en-US" sz="1500" dirty="0"/>
          </a:p>
          <a:p>
            <a:pPr marL="177800" indent="-177800">
              <a:spcAft>
                <a:spcPts val="300"/>
              </a:spcAft>
              <a:buSzPct val="100000"/>
              <a:buChar char="•"/>
            </a:pPr>
            <a:r>
              <a:rPr lang="en-US" sz="1400" b="1" dirty="0">
                <a:solidFill>
                  <a:schemeClr val="accent1"/>
                </a:solidFill>
              </a:rPr>
              <a:t>Matt 14:13-21. </a:t>
            </a:r>
            <a:pPr indent="0" marL="0">
              <a:spcAft>
                <a:spcPts val="300"/>
              </a:spcAft>
              <a:buNone/>
            </a:pPr>
            <a:r>
              <a:rPr lang="en-US" sz="1400" dirty="0">
                <a:solidFill>
                  <a:schemeClr val="tx1"/>
                </a:solidFill>
              </a:rPr>
              <a:t>The same feeding, told without the discourse that follows here.</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bread of life</a:t>
            </a:r>
            <a:endParaRPr lang="en-US" sz="1500" dirty="0"/>
          </a:p>
          <a:p>
            <a:pPr marL="177800" indent="-177800">
              <a:spcAft>
                <a:spcPts val="300"/>
              </a:spcAft>
              <a:buSzPct val="100000"/>
              <a:buChar char="•"/>
            </a:pPr>
            <a:r>
              <a:rPr lang="en-US" sz="1400" b="1" dirty="0">
                <a:solidFill>
                  <a:schemeClr val="accent1"/>
                </a:solidFill>
              </a:rPr>
              <a:t>John 4:14. </a:t>
            </a:r>
            <a:pPr indent="0" marL="0">
              <a:spcAft>
                <a:spcPts val="300"/>
              </a:spcAft>
              <a:buNone/>
            </a:pPr>
            <a:r>
              <a:rPr lang="en-US" sz="1400" dirty="0">
                <a:solidFill>
                  <a:schemeClr val="tx1"/>
                </a:solidFill>
              </a:rPr>
              <a:t>The water he gives shall be a well springing up into everlasting life, the same gift as the bread of v. 35.</a:t>
            </a:r>
            <a:endParaRPr lang="en-US" sz="1500" dirty="0"/>
          </a:p>
          <a:p>
            <a:pPr marL="177800" indent="-177800">
              <a:spcAft>
                <a:spcPts val="300"/>
              </a:spcAft>
              <a:buSzPct val="100000"/>
              <a:buChar char="•"/>
            </a:pPr>
            <a:r>
              <a:rPr lang="en-US" sz="1400" b="1" dirty="0">
                <a:solidFill>
                  <a:schemeClr val="accent1"/>
                </a:solidFill>
              </a:rPr>
              <a:t>Exod 16:15. </a:t>
            </a:r>
            <a:pPr indent="0" marL="0">
              <a:spcAft>
                <a:spcPts val="300"/>
              </a:spcAft>
              <a:buNone/>
            </a:pPr>
            <a:r>
              <a:rPr lang="en-US" sz="1400" dirty="0">
                <a:solidFill>
                  <a:schemeClr val="tx1"/>
                </a:solidFill>
              </a:rPr>
              <a:t>They said, It is manna, the bread the fathers ate, which he sets beside himself.</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hard saying and the twelve</a:t>
            </a:r>
            <a:endParaRPr lang="en-US" sz="1500" dirty="0"/>
          </a:p>
          <a:p>
            <a:pPr marL="177800" indent="-177800">
              <a:spcAft>
                <a:spcPts val="300"/>
              </a:spcAft>
              <a:buSzPct val="100000"/>
              <a:buChar char="•"/>
            </a:pPr>
            <a:r>
              <a:rPr lang="en-US" sz="1400" b="1" dirty="0">
                <a:solidFill>
                  <a:schemeClr val="accent1"/>
                </a:solidFill>
              </a:rPr>
              <a:t>Matt 16:16. </a:t>
            </a:r>
            <a:pPr indent="0" marL="0">
              <a:spcAft>
                <a:spcPts val="300"/>
              </a:spcAft>
              <a:buNone/>
            </a:pPr>
            <a:r>
              <a:rPr lang="en-US" sz="1400" dirty="0">
                <a:solidFill>
                  <a:schemeClr val="tx1"/>
                </a:solidFill>
              </a:rPr>
              <a:t>Thou art the Christ, the Son of the living God, the confession Peter makes in other words in v. 69.</a:t>
            </a:r>
            <a:endParaRPr lang="en-US" sz="1500" dirty="0"/>
          </a:p>
          <a:p>
            <a:pPr marL="177800" indent="-177800">
              <a:spcAft>
                <a:spcPts val="300"/>
              </a:spcAft>
              <a:buSzPct val="100000"/>
              <a:buChar char="•"/>
            </a:pPr>
            <a:r>
              <a:rPr lang="en-US" sz="1400" b="1" dirty="0">
                <a:solidFill>
                  <a:schemeClr val="accent1"/>
                </a:solidFill>
              </a:rPr>
              <a:t>John 13:21. </a:t>
            </a:r>
            <a:pPr indent="0" marL="0">
              <a:spcAft>
                <a:spcPts val="300"/>
              </a:spcAft>
              <a:buNone/>
            </a:pPr>
            <a:r>
              <a:rPr lang="en-US" sz="1400" dirty="0">
                <a:solidFill>
                  <a:schemeClr val="tx1"/>
                </a:solidFill>
              </a:rPr>
              <a:t>One of you shall betray me, the one he already names in v. 71.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John 6 — 5000+ Fed; Bread of Life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Pennyworth is denarii. The ESV reads 200 denarii. The NIV reads half a year's wages.</a:t>
            </a:r>
            <a:endParaRPr lang="en-US" sz="1600" dirty="0"/>
          </a:p>
          <a:p>
            <a:pPr indent="0" marL="0">
              <a:spcAft>
                <a:spcPts val="800"/>
              </a:spcAft>
              <a:buNone/>
            </a:pPr>
            <a:r>
              <a:rPr lang="en-US" sz="1600" b="1" dirty="0">
                <a:solidFill>
                  <a:schemeClr val="accent1"/>
                </a:solidFill>
              </a:rPr>
              <a:t>v. 10. </a:t>
            </a:r>
            <a:pPr indent="0" marL="0">
              <a:spcAft>
                <a:spcPts val="800"/>
              </a:spcAft>
              <a:buNone/>
            </a:pPr>
            <a:r>
              <a:rPr lang="en-US" sz="1600" dirty="0">
                <a:solidFill>
                  <a:schemeClr val="tx1"/>
                </a:solidFill>
              </a:rPr>
              <a:t>About 5,000 men sat down. The ESV reads about 5,000.</a:t>
            </a:r>
            <a:endParaRPr lang="en-US" sz="1600" dirty="0"/>
          </a:p>
          <a:p>
            <a:pPr indent="0" marL="0">
              <a:spcAft>
                <a:spcPts val="800"/>
              </a:spcAft>
              <a:buNone/>
            </a:pPr>
            <a:r>
              <a:rPr lang="en-US" sz="1600" b="1" dirty="0">
                <a:solidFill>
                  <a:schemeClr val="accent1"/>
                </a:solidFill>
              </a:rPr>
              <a:t>v. 19. </a:t>
            </a:r>
            <a:pPr indent="0" marL="0">
              <a:spcAft>
                <a:spcPts val="800"/>
              </a:spcAft>
              <a:buNone/>
            </a:pPr>
            <a:r>
              <a:rPr lang="en-US" sz="1600" dirty="0">
                <a:solidFill>
                  <a:schemeClr val="tx1"/>
                </a:solidFill>
              </a:rPr>
              <a:t>25 or 30 furlongs is about 3 or 4 miles. The ESV reads 3 or 4 miles.</a:t>
            </a:r>
            <a:endParaRPr lang="en-US" sz="1600" dirty="0"/>
          </a:p>
          <a:p>
            <a:pPr indent="0" marL="0">
              <a:spcAft>
                <a:spcPts val="800"/>
              </a:spcAft>
              <a:buNone/>
            </a:pPr>
            <a:r>
              <a:rPr lang="en-US" sz="1600" b="1" dirty="0">
                <a:solidFill>
                  <a:schemeClr val="accent1"/>
                </a:solidFill>
              </a:rPr>
              <a:t>v. 31. </a:t>
            </a:r>
            <a:pPr indent="0" marL="0">
              <a:spcAft>
                <a:spcPts val="800"/>
              </a:spcAft>
              <a:buNone/>
            </a:pPr>
            <a:r>
              <a:rPr lang="en-US" sz="1600" dirty="0">
                <a:solidFill>
                  <a:schemeClr val="tx1"/>
                </a:solidFill>
              </a:rPr>
              <a:t>It is written cites the manna. The ESV keeps it is written.</a:t>
            </a:r>
            <a:endParaRPr lang="en-US" sz="1600" dirty="0"/>
          </a:p>
          <a:p>
            <a:pPr indent="0" marL="0">
              <a:spcAft>
                <a:spcPts val="800"/>
              </a:spcAft>
              <a:buNone/>
            </a:pPr>
            <a:r>
              <a:rPr lang="en-US" sz="1600" b="1" dirty="0">
                <a:solidFill>
                  <a:schemeClr val="accent1"/>
                </a:solidFill>
              </a:rPr>
              <a:t>v. 71. </a:t>
            </a:r>
            <a:pPr indent="0" marL="0">
              <a:spcAft>
                <a:spcPts val="800"/>
              </a:spcAft>
              <a:buNone/>
            </a:pPr>
            <a:r>
              <a:rPr lang="en-US" sz="1600" dirty="0">
                <a:solidFill>
                  <a:schemeClr val="tx1"/>
                </a:solidFill>
              </a:rPr>
              <a:t>A devil is the KJV for Judas. The ESV and NIV read a devil. He speaks of Judas.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John 6 — 5000+ Fed; Bread of Life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Jesus, who feeds the multitude, walks on the sea, and says he is the bread of life.</a:t>
            </a:r>
            <a:endParaRPr lang="en-US" sz="1400" dirty="0"/>
          </a:p>
          <a:p>
            <a:pPr marL="203200" indent="-203200">
              <a:spcAft>
                <a:spcPts val="600"/>
              </a:spcAft>
              <a:buSzPct val="100000"/>
              <a:buChar char="•"/>
            </a:pPr>
            <a:r>
              <a:rPr lang="en-US" sz="1400" dirty="0">
                <a:solidFill>
                  <a:schemeClr val="tx1"/>
                </a:solidFill>
              </a:rPr>
              <a:t>Philip, who says 200 pennyworth is not enough.</a:t>
            </a:r>
            <a:endParaRPr lang="en-US" sz="1400" dirty="0"/>
          </a:p>
          <a:p>
            <a:pPr marL="203200" indent="-203200">
              <a:spcAft>
                <a:spcPts val="600"/>
              </a:spcAft>
              <a:buSzPct val="100000"/>
              <a:buChar char="•"/>
            </a:pPr>
            <a:r>
              <a:rPr lang="en-US" sz="1400" dirty="0">
                <a:solidFill>
                  <a:schemeClr val="tx1"/>
                </a:solidFill>
              </a:rPr>
              <a:t>Andrew, Simon Peter's brother, who names the lad.</a:t>
            </a:r>
            <a:endParaRPr lang="en-US" sz="1400" dirty="0"/>
          </a:p>
          <a:p>
            <a:pPr marL="203200" indent="-203200">
              <a:spcAft>
                <a:spcPts val="600"/>
              </a:spcAft>
              <a:buSzPct val="100000"/>
              <a:buChar char="•"/>
            </a:pPr>
            <a:r>
              <a:rPr lang="en-US" sz="1400" dirty="0">
                <a:solidFill>
                  <a:schemeClr val="tx1"/>
                </a:solidFill>
              </a:rPr>
              <a:t>The lad, who has 5 barley loaves and 2 fishes.</a:t>
            </a:r>
            <a:endParaRPr lang="en-US" sz="1400" dirty="0"/>
          </a:p>
          <a:p>
            <a:pPr marL="203200" indent="-203200">
              <a:spcAft>
                <a:spcPts val="600"/>
              </a:spcAft>
              <a:buSzPct val="100000"/>
              <a:buChar char="•"/>
            </a:pPr>
            <a:r>
              <a:rPr lang="en-US" sz="1400" dirty="0">
                <a:solidFill>
                  <a:schemeClr val="tx1"/>
                </a:solidFill>
              </a:rPr>
              <a:t>The disciples and the twelve, who gather the fragments and are asked if they will go away.</a:t>
            </a:r>
            <a:endParaRPr lang="en-US" sz="1400" dirty="0"/>
          </a:p>
          <a:p>
            <a:pPr marL="203200" indent="-203200">
              <a:spcAft>
                <a:spcPts val="600"/>
              </a:spcAft>
              <a:buSzPct val="100000"/>
              <a:buChar char="•"/>
            </a:pPr>
            <a:r>
              <a:rPr lang="en-US" sz="1400" dirty="0">
                <a:solidFill>
                  <a:schemeClr val="tx1"/>
                </a:solidFill>
              </a:rPr>
              <a:t>Peter, who says they have nowhere else to go.</a:t>
            </a:r>
            <a:endParaRPr lang="en-US" sz="1400" dirty="0"/>
          </a:p>
          <a:p>
            <a:pPr marL="203200" indent="-203200">
              <a:spcAft>
                <a:spcPts val="600"/>
              </a:spcAft>
              <a:buSzPct val="100000"/>
              <a:buChar char="•"/>
            </a:pPr>
            <a:r>
              <a:rPr lang="en-US" sz="1400" dirty="0">
                <a:solidFill>
                  <a:schemeClr val="tx1"/>
                </a:solidFill>
              </a:rPr>
              <a:t>The Jews, who murmur and know him as the son of Joseph.</a:t>
            </a:r>
            <a:endParaRPr lang="en-US" sz="1400" dirty="0"/>
          </a:p>
          <a:p>
            <a:pPr marL="203200" indent="-203200">
              <a:spcAft>
                <a:spcPts val="600"/>
              </a:spcAft>
              <a:buSzPct val="100000"/>
              <a:buChar char="•"/>
            </a:pPr>
            <a:r>
              <a:rPr lang="en-US" sz="1400" dirty="0">
                <a:solidFill>
                  <a:schemeClr val="tx1"/>
                </a:solidFill>
              </a:rPr>
              <a:t>Judas Iscariot, Simon's son, who should betray him.</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sea of Galilee, which is the sea of Tiberias.</a:t>
            </a:r>
            <a:endParaRPr lang="en-US" sz="1400" dirty="0"/>
          </a:p>
          <a:p>
            <a:pPr marL="203200" indent="-203200">
              <a:spcAft>
                <a:spcPts val="600"/>
              </a:spcAft>
              <a:buSzPct val="100000"/>
              <a:buChar char="•"/>
            </a:pPr>
            <a:r>
              <a:rPr lang="en-US" sz="1400" dirty="0">
                <a:solidFill>
                  <a:schemeClr val="tx1"/>
                </a:solidFill>
              </a:rPr>
              <a:t>A mountain, where he sat and where he withdrew.</a:t>
            </a:r>
            <a:endParaRPr lang="en-US" sz="1400" dirty="0"/>
          </a:p>
          <a:p>
            <a:pPr marL="203200" indent="-203200">
              <a:spcAft>
                <a:spcPts val="600"/>
              </a:spcAft>
              <a:buSzPct val="100000"/>
              <a:buChar char="•"/>
            </a:pPr>
            <a:r>
              <a:rPr lang="en-US" sz="1400" dirty="0">
                <a:solidFill>
                  <a:schemeClr val="tx1"/>
                </a:solidFill>
              </a:rPr>
              <a:t>The sea, where he walked, about 25 or 30 furlongs out.</a:t>
            </a:r>
            <a:endParaRPr lang="en-US" sz="1400" dirty="0"/>
          </a:p>
          <a:p>
            <a:pPr marL="203200" indent="-203200">
              <a:spcAft>
                <a:spcPts val="600"/>
              </a:spcAft>
              <a:buSzPct val="100000"/>
              <a:buChar char="•"/>
            </a:pPr>
            <a:r>
              <a:rPr lang="en-US" sz="1400" dirty="0">
                <a:solidFill>
                  <a:schemeClr val="tx1"/>
                </a:solidFill>
              </a:rPr>
              <a:t>Capernaum, where the ship came and where he taught.</a:t>
            </a:r>
            <a:endParaRPr lang="en-US" sz="1400" dirty="0"/>
          </a:p>
          <a:p>
            <a:pPr marL="203200" indent="-203200">
              <a:spcAft>
                <a:spcPts val="600"/>
              </a:spcAft>
              <a:buSzPct val="100000"/>
              <a:buChar char="•"/>
            </a:pPr>
            <a:r>
              <a:rPr lang="en-US" sz="1400" dirty="0">
                <a:solidFill>
                  <a:schemeClr val="tx1"/>
                </a:solidFill>
              </a:rPr>
              <a:t>The synagogue at Capernaum, where he said these things.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John 6 — 5000+ Fed; Bread of Life</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AD 32</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passover was nigh, and the feeding is that day.</a:t>
            </a:r>
            <a:endParaRPr lang="en-US" sz="1600" dirty="0"/>
          </a:p>
          <a:p>
            <a:pPr marL="203200" indent="-203200">
              <a:spcAft>
                <a:spcPts val="1000"/>
              </a:spcAft>
              <a:buSzPct val="100000"/>
              <a:buChar char="•"/>
            </a:pPr>
            <a:r>
              <a:rPr lang="en-US" sz="1600" dirty="0">
                <a:solidFill>
                  <a:schemeClr val="tx1"/>
                </a:solidFill>
              </a:rPr>
              <a:t>The walking on the sea is that evening, and the discourse is the next day.</a:t>
            </a:r>
            <a:endParaRPr lang="en-US" sz="1600" dirty="0"/>
          </a:p>
          <a:p>
            <a:pPr marL="203200" indent="-203200">
              <a:spcAft>
                <a:spcPts val="1000"/>
              </a:spcAft>
              <a:buSzPct val="100000"/>
              <a:buChar char="•"/>
            </a:pPr>
            <a:r>
              <a:rPr lang="en-US" sz="1600" dirty="0">
                <a:solidFill>
                  <a:schemeClr val="tx1"/>
                </a:solidFill>
              </a:rPr>
              <a:t>The hard saying and Peter's answer follow the discourse in Capernaum.</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feast is stated as near Passover. No year is stated.</a:t>
            </a:r>
            <a:endParaRPr lang="en-US" sz="1600" dirty="0"/>
          </a:p>
          <a:p>
            <a:pPr marL="203200" indent="-203200">
              <a:spcAft>
                <a:spcPts val="1000"/>
              </a:spcAft>
              <a:buSzPct val="100000"/>
              <a:buChar char="•"/>
            </a:pPr>
            <a:r>
              <a:rPr lang="en-US" sz="1600" dirty="0">
                <a:solidFill>
                  <a:schemeClr val="tx1"/>
                </a:solidFill>
              </a:rPr>
              <a:t>Working: AD 32, the Passover before the Passover of his death.</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91 — God's Protection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 who dwells in the shelter of the Most High will abide in the shadow of the Almighty. He will cover you … you will not be afraid … no evil will befall you. For He will give His angels charge concerning you. They will bear you up in their hands, that you do not strike your foot against a stone. You will tread upon the lion and cobra, the young lion and serpent you will trample down. YHWH: He will call upon Me, and I will answer him. With a long life I shall satisfy him.</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 that dwelleth in the secret place of the most High shall abide under the shadow of the Almighty. The psalmist says of the LORD, He is my refuge and my fortress: my God; in him will I trust. The LORD delivers from the snare of the fowler and covers with his feathers. Neither the terror by night nor the arrow by day need be feared; a thousand may fall at thy side, but it shall not come nigh thee. Because the LORD is the habitation, his angels keep in all ways and bear up in their hands. The LORD answers: I will deliver him, I will be with him in trouble, and shew him my salvation.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91 — God's Protection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He that dwells in the secret place of the most High abides under the Almighty’s shadow; no plague comes nigh; angels bear him up; the LORD answers and delivers.</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He that dwelleth in the secret place of the most High shall abide under the shadow of the Almighty; the LORD is my refuge and my fortress (vv. 1-2).</a:t>
            </a:r>
            <a:endParaRPr lang="en-US" sz="1400" dirty="0"/>
          </a:p>
          <a:p>
            <a:pPr marL="203200" indent="-203200">
              <a:spcAft>
                <a:spcPts val="500"/>
              </a:spcAft>
              <a:buSzPct val="100000"/>
              <a:buChar char="•"/>
            </a:pPr>
            <a:r>
              <a:rPr lang="en-US" sz="1400" dirty="0">
                <a:solidFill>
                  <a:schemeClr val="tx1"/>
                </a:solidFill>
              </a:rPr>
              <a:t>He shall deliver thee from the snare of the fowler, and cover thee with his feathers (vv. 3-4).</a:t>
            </a:r>
            <a:endParaRPr lang="en-US" sz="1400" dirty="0"/>
          </a:p>
          <a:p>
            <a:pPr marL="203200" indent="-203200">
              <a:spcAft>
                <a:spcPts val="500"/>
              </a:spcAft>
              <a:buSzPct val="100000"/>
              <a:buChar char="•"/>
            </a:pPr>
            <a:r>
              <a:rPr lang="en-US" sz="1400" dirty="0">
                <a:solidFill>
                  <a:schemeClr val="tx1"/>
                </a:solidFill>
              </a:rPr>
              <a:t>Thou shalt not be afraid for the terror by night; a thousand shall fall at thy side, but it shall not come nigh thee (vv. 5-8).</a:t>
            </a:r>
            <a:endParaRPr lang="en-US" sz="1400" dirty="0"/>
          </a:p>
          <a:p>
            <a:pPr marL="203200" indent="-203200">
              <a:spcAft>
                <a:spcPts val="500"/>
              </a:spcAft>
              <a:buSzPct val="100000"/>
              <a:buChar char="•"/>
            </a:pPr>
            <a:r>
              <a:rPr lang="en-US" sz="1400" dirty="0">
                <a:solidFill>
                  <a:schemeClr val="tx1"/>
                </a:solidFill>
              </a:rPr>
              <a:t>No evil shall befall thee; his angels shall bear thee up, lest thou dash thy foot against a stone (vv. 9-13).</a:t>
            </a:r>
            <a:endParaRPr lang="en-US" sz="1400" dirty="0"/>
          </a:p>
          <a:p>
            <a:pPr marL="203200" indent="-203200">
              <a:spcAft>
                <a:spcPts val="500"/>
              </a:spcAft>
              <a:buSzPct val="100000"/>
              <a:buChar char="•"/>
            </a:pPr>
            <a:r>
              <a:rPr lang="en-US" sz="1400" dirty="0">
                <a:solidFill>
                  <a:schemeClr val="tx1"/>
                </a:solidFill>
              </a:rPr>
              <a:t>Because he hath set his love upon me, I will deliver him (vv. 14-16).</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91 — God's Protection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psalm repeats this psalm in close wording.</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dirty="0">
                <a:solidFill>
                  <a:schemeClr val="tx1"/>
                </a:solidFill>
              </a:rPr>
              <a:t>vv. 11-12. Later quoted by Matt 4:6 and Luke 4:10-11. He shall give his angels charge concerning thee: and in their hands they shall bear thee up, lest at any time thou dash thy foot against a stone, the tempter's quotation of vv. 11-12.</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91 — God's Protection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shadow of the Almighty</a:t>
            </a:r>
            <a:endParaRPr lang="en-US" sz="1500" dirty="0"/>
          </a:p>
          <a:p>
            <a:pPr marL="177800" indent="-177800">
              <a:spcAft>
                <a:spcPts val="300"/>
              </a:spcAft>
              <a:buSzPct val="100000"/>
              <a:buChar char="•"/>
            </a:pPr>
            <a:r>
              <a:rPr lang="en-US" sz="1400" b="1" dirty="0">
                <a:solidFill>
                  <a:schemeClr val="accent1"/>
                </a:solidFill>
              </a:rPr>
              <a:t>Ps 17:8. </a:t>
            </a:r>
            <a:pPr indent="0" marL="0">
              <a:spcAft>
                <a:spcPts val="300"/>
              </a:spcAft>
              <a:buNone/>
            </a:pPr>
            <a:r>
              <a:rPr lang="en-US" sz="1400" dirty="0">
                <a:solidFill>
                  <a:schemeClr val="tx1"/>
                </a:solidFill>
              </a:rPr>
              <a:t>Hide me under the shadow of thy wings, like vv. 1, 4.</a:t>
            </a:r>
            <a:endParaRPr lang="en-US" sz="1500" dirty="0"/>
          </a:p>
          <a:p>
            <a:pPr marL="177800" indent="-177800">
              <a:spcAft>
                <a:spcPts val="300"/>
              </a:spcAft>
              <a:buSzPct val="100000"/>
              <a:buChar char="•"/>
            </a:pPr>
            <a:r>
              <a:rPr lang="en-US" sz="1400" b="1" dirty="0">
                <a:solidFill>
                  <a:schemeClr val="accent1"/>
                </a:solidFill>
              </a:rPr>
              <a:t>Ps 61:4. </a:t>
            </a:r>
            <a:pPr indent="0" marL="0">
              <a:spcAft>
                <a:spcPts val="300"/>
              </a:spcAft>
              <a:buNone/>
            </a:pPr>
            <a:r>
              <a:rPr lang="en-US" sz="1400" dirty="0">
                <a:solidFill>
                  <a:schemeClr val="tx1"/>
                </a:solidFill>
              </a:rPr>
              <a:t>I will trust in the covert of thy wings, like v. 4.</a:t>
            </a:r>
            <a:endParaRPr lang="en-US" sz="1500" dirty="0"/>
          </a:p>
          <a:p>
            <a:pPr marL="177800" indent="-177800">
              <a:spcAft>
                <a:spcPts val="300"/>
              </a:spcAft>
              <a:buSzPct val="100000"/>
              <a:buChar char="•"/>
            </a:pPr>
            <a:r>
              <a:rPr lang="en-US" sz="1400" b="1" dirty="0">
                <a:solidFill>
                  <a:schemeClr val="accent1"/>
                </a:solidFill>
              </a:rPr>
              <a:t>Ruth 2:12. </a:t>
            </a:r>
            <a:pPr indent="0" marL="0">
              <a:spcAft>
                <a:spcPts val="300"/>
              </a:spcAft>
              <a:buNone/>
            </a:pPr>
            <a:r>
              <a:rPr lang="en-US" sz="1400" dirty="0">
                <a:solidFill>
                  <a:schemeClr val="tx1"/>
                </a:solidFill>
              </a:rPr>
              <a:t>The LORD God of Israel, under whose wings thou art come to trust, like v. 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My refuge and my fortress</a:t>
            </a:r>
            <a:endParaRPr lang="en-US" sz="1500" dirty="0"/>
          </a:p>
          <a:p>
            <a:pPr marL="177800" indent="-177800">
              <a:spcAft>
                <a:spcPts val="300"/>
              </a:spcAft>
              <a:buSzPct val="100000"/>
              <a:buChar char="•"/>
            </a:pPr>
            <a:r>
              <a:rPr lang="en-US" sz="1400" b="1" dirty="0">
                <a:solidFill>
                  <a:schemeClr val="accent1"/>
                </a:solidFill>
              </a:rPr>
              <a:t>Ps 18:2. </a:t>
            </a:r>
            <a:pPr indent="0" marL="0">
              <a:spcAft>
                <a:spcPts val="300"/>
              </a:spcAft>
              <a:buNone/>
            </a:pPr>
            <a:r>
              <a:rPr lang="en-US" sz="1400" dirty="0">
                <a:solidFill>
                  <a:schemeClr val="tx1"/>
                </a:solidFill>
              </a:rPr>
              <a:t>The LORD is my rock, and my fortress, and my deliverer, like v. 2.</a:t>
            </a:r>
            <a:endParaRPr lang="en-US" sz="1500" dirty="0"/>
          </a:p>
          <a:p>
            <a:pPr marL="177800" indent="-177800">
              <a:spcAft>
                <a:spcPts val="300"/>
              </a:spcAft>
              <a:buSzPct val="100000"/>
              <a:buChar char="•"/>
            </a:pPr>
            <a:r>
              <a:rPr lang="en-US" sz="1400" b="1" dirty="0">
                <a:solidFill>
                  <a:schemeClr val="accent1"/>
                </a:solidFill>
              </a:rPr>
              <a:t>Ps 90:1. </a:t>
            </a:r>
            <a:pPr indent="0" marL="0">
              <a:spcAft>
                <a:spcPts val="300"/>
              </a:spcAft>
              <a:buNone/>
            </a:pPr>
            <a:r>
              <a:rPr lang="en-US" sz="1400" dirty="0">
                <a:solidFill>
                  <a:schemeClr val="tx1"/>
                </a:solidFill>
              </a:rPr>
              <a:t>Lord, thou hast been our dwelling place in all generations, the habitation of v. 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snare of the fowler</a:t>
            </a:r>
            <a:endParaRPr lang="en-US" sz="1500" dirty="0"/>
          </a:p>
          <a:p>
            <a:pPr marL="177800" indent="-177800">
              <a:spcAft>
                <a:spcPts val="300"/>
              </a:spcAft>
              <a:buSzPct val="100000"/>
              <a:buChar char="•"/>
            </a:pPr>
            <a:r>
              <a:rPr lang="en-US" sz="1400" b="1" dirty="0">
                <a:solidFill>
                  <a:schemeClr val="accent1"/>
                </a:solidFill>
              </a:rPr>
              <a:t>Ps 124:7. </a:t>
            </a:r>
            <a:pPr indent="0" marL="0">
              <a:spcAft>
                <a:spcPts val="300"/>
              </a:spcAft>
              <a:buNone/>
            </a:pPr>
            <a:r>
              <a:rPr lang="en-US" sz="1400" dirty="0">
                <a:solidFill>
                  <a:schemeClr val="tx1"/>
                </a:solidFill>
              </a:rPr>
              <a:t>Our soul is escaped as a bird out of the snare of the fowlers, like v. 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91 — God's Protection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Tread upon the lion and adder</a:t>
            </a:r>
            <a:endParaRPr lang="en-US" sz="1500" dirty="0"/>
          </a:p>
          <a:p>
            <a:pPr marL="177800" indent="-177800">
              <a:spcAft>
                <a:spcPts val="300"/>
              </a:spcAft>
              <a:buSzPct val="100000"/>
              <a:buChar char="•"/>
            </a:pPr>
            <a:r>
              <a:rPr lang="en-US" sz="1400" b="1" dirty="0">
                <a:solidFill>
                  <a:schemeClr val="accent1"/>
                </a:solidFill>
              </a:rPr>
              <a:t>Luke 10:19. </a:t>
            </a:r>
            <a:pPr indent="0" marL="0">
              <a:spcAft>
                <a:spcPts val="300"/>
              </a:spcAft>
              <a:buNone/>
            </a:pPr>
            <a:r>
              <a:rPr lang="en-US" sz="1400" dirty="0">
                <a:solidFill>
                  <a:schemeClr val="tx1"/>
                </a:solidFill>
              </a:rPr>
              <a:t>I give unto you power to tread on serpents and scorpions, like v. 13.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tempter's use of vv. 11-12</a:t>
            </a:r>
            <a:endParaRPr lang="en-US" sz="1500" dirty="0"/>
          </a:p>
          <a:p>
            <a:pPr marL="177800" indent="-177800">
              <a:spcAft>
                <a:spcPts val="300"/>
              </a:spcAft>
              <a:buSzPct val="100000"/>
              <a:buChar char="•"/>
            </a:pPr>
            <a:r>
              <a:rPr lang="en-US" sz="1400" b="1" dirty="0">
                <a:solidFill>
                  <a:schemeClr val="accent1"/>
                </a:solidFill>
              </a:rPr>
              <a:t>Matt 4:7. </a:t>
            </a:r>
            <a:pPr indent="0" marL="0">
              <a:spcAft>
                <a:spcPts val="300"/>
              </a:spcAft>
              <a:buNone/>
            </a:pPr>
            <a:r>
              <a:rPr lang="en-US" sz="1400" dirty="0">
                <a:solidFill>
                  <a:schemeClr val="tx1"/>
                </a:solidFill>
              </a:rPr>
              <a:t>It is written again, Thou shalt not tempt the Lord thy God, Jesus' answer to the use of vv. 11-12.</a:t>
            </a:r>
            <a:endParaRPr lang="en-US" sz="1500" dirty="0"/>
          </a:p>
          <a:p>
            <a:pPr marL="177800" indent="-177800">
              <a:spcAft>
                <a:spcPts val="300"/>
              </a:spcAft>
              <a:buSzPct val="100000"/>
              <a:buChar char="•"/>
            </a:pPr>
            <a:r>
              <a:rPr lang="en-US" sz="1400" b="1" dirty="0">
                <a:solidFill>
                  <a:schemeClr val="accent1"/>
                </a:solidFill>
              </a:rPr>
              <a:t>Deut 6:16. </a:t>
            </a:r>
            <a:pPr indent="0" marL="0">
              <a:spcAft>
                <a:spcPts val="300"/>
              </a:spcAft>
              <a:buNone/>
            </a:pPr>
            <a:r>
              <a:rPr lang="en-US" sz="1400" dirty="0">
                <a:solidFill>
                  <a:schemeClr val="tx1"/>
                </a:solidFill>
              </a:rPr>
              <a:t>Ye shall not tempt the LORD your God, the verse he cites against that use.</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I will answer him</a:t>
            </a:r>
            <a:endParaRPr lang="en-US" sz="1500" dirty="0"/>
          </a:p>
          <a:p>
            <a:pPr marL="177800" indent="-177800">
              <a:spcAft>
                <a:spcPts val="300"/>
              </a:spcAft>
              <a:buSzPct val="100000"/>
              <a:buChar char="•"/>
            </a:pPr>
            <a:r>
              <a:rPr lang="en-US" sz="1400" b="1" dirty="0">
                <a:solidFill>
                  <a:schemeClr val="accent1"/>
                </a:solidFill>
              </a:rPr>
              <a:t>Ps 50:15. </a:t>
            </a:r>
            <a:pPr indent="0" marL="0">
              <a:spcAft>
                <a:spcPts val="300"/>
              </a:spcAft>
              <a:buNone/>
            </a:pPr>
            <a:r>
              <a:rPr lang="en-US" sz="1400" dirty="0">
                <a:solidFill>
                  <a:schemeClr val="tx1"/>
                </a:solidFill>
              </a:rPr>
              <a:t>Call upon me in the day of trouble: I will deliver thee, and thou shalt glorify me, like v. 15.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Exod 12:23. </a:t>
            </a:r>
            <a:pPr indent="0" marL="0">
              <a:spcAft>
                <a:spcPts val="300"/>
              </a:spcAft>
              <a:buNone/>
            </a:pPr>
            <a:r>
              <a:rPr lang="en-US" sz="1400" dirty="0">
                <a:solidFill>
                  <a:schemeClr val="tx1"/>
                </a:solidFill>
              </a:rPr>
              <a:t>The LORD will pass over the door, and will not suffer the destroyer to come in, a protection like vv. 5-7.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91 — God's Protection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The secret place is the shelter, as in the ESV. The Almighty is "Shaddai," and the most High is "Elyon."</a:t>
            </a:r>
            <a:endParaRPr lang="en-US" sz="1600" dirty="0"/>
          </a:p>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The noisome pestilence is the deadly pestilence, as in the ESV.</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Buckler translates "sohera," a word found only here, perhaps a wall or rampart. The ESV reads shield and buckler.</a:t>
            </a:r>
            <a:endParaRPr lang="en-US" sz="1600" dirty="0"/>
          </a:p>
          <a:p>
            <a:pPr indent="0" marL="0">
              <a:spcAft>
                <a:spcPts val="800"/>
              </a:spcAft>
              <a:buNone/>
            </a:pPr>
            <a:r>
              <a:rPr lang="en-US" sz="1600" b="1" dirty="0">
                <a:solidFill>
                  <a:schemeClr val="accent1"/>
                </a:solidFill>
              </a:rPr>
              <a:t>v. 9. </a:t>
            </a:r>
            <a:pPr indent="0" marL="0">
              <a:spcAft>
                <a:spcPts val="800"/>
              </a:spcAft>
              <a:buNone/>
            </a:pPr>
            <a:r>
              <a:rPr lang="en-US" sz="1600" dirty="0">
                <a:solidFill>
                  <a:schemeClr val="tx1"/>
                </a:solidFill>
              </a:rPr>
              <a:t>The KJV supplies which is my refuge. The ESV reads Because you have made the LORD your dwelling place, the Most High, who is my refuge.</a:t>
            </a:r>
            <a:endParaRPr lang="en-US" sz="1600" dirty="0"/>
          </a:p>
          <a:p>
            <a:pPr indent="0" marL="0">
              <a:spcAft>
                <a:spcPts val="800"/>
              </a:spcAft>
              <a:buNone/>
            </a:pPr>
            <a:r>
              <a:rPr lang="en-US" sz="1600" b="1" dirty="0">
                <a:solidFill>
                  <a:schemeClr val="accent1"/>
                </a:solidFill>
              </a:rPr>
              <a:t>v. 13. </a:t>
            </a:r>
            <a:pPr indent="0" marL="0">
              <a:spcAft>
                <a:spcPts val="800"/>
              </a:spcAft>
              <a:buNone/>
            </a:pPr>
            <a:r>
              <a:rPr lang="en-US" sz="1600" dirty="0">
                <a:solidFill>
                  <a:schemeClr val="tx1"/>
                </a:solidFill>
              </a:rPr>
              <a:t>The adder is a cobra, as in the NASB95. The dragon translates "tannin," a serpent, as in the ESV.</a:t>
            </a:r>
            <a:endParaRPr lang="en-US" sz="1600" dirty="0"/>
          </a:p>
          <a:p>
            <a:pPr indent="0" marL="0">
              <a:spcAft>
                <a:spcPts val="800"/>
              </a:spcAft>
              <a:buNone/>
            </a:pPr>
            <a:r>
              <a:rPr lang="en-US" sz="1600" b="1" dirty="0">
                <a:solidFill>
                  <a:schemeClr val="accent1"/>
                </a:solidFill>
              </a:rPr>
              <a:t>v. 14. </a:t>
            </a:r>
            <a:pPr indent="0" marL="0">
              <a:spcAft>
                <a:spcPts val="800"/>
              </a:spcAft>
              <a:buNone/>
            </a:pPr>
            <a:r>
              <a:rPr lang="en-US" sz="1600" dirty="0">
                <a:solidFill>
                  <a:schemeClr val="tx1"/>
                </a:solidFill>
              </a:rPr>
              <a:t>Set his love upon me means holds fast to me in love, as in the ESV.</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91 — God's Protection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He that dwelleth in the secret place of the most High (v. 1).</a:t>
            </a:r>
            <a:endParaRPr lang="en-US" sz="1400" dirty="0"/>
          </a:p>
          <a:p>
            <a:pPr marL="203200" indent="-203200">
              <a:spcAft>
                <a:spcPts val="600"/>
              </a:spcAft>
              <a:buSzPct val="100000"/>
              <a:buChar char="•"/>
            </a:pPr>
            <a:r>
              <a:rPr lang="en-US" sz="1400" dirty="0">
                <a:solidFill>
                  <a:schemeClr val="tx1"/>
                </a:solidFill>
              </a:rPr>
              <a:t>The psalmist, who says of the LORD, He is my refuge (vv. 2, 9).</a:t>
            </a:r>
            <a:endParaRPr lang="en-US" sz="1400" dirty="0"/>
          </a:p>
          <a:p>
            <a:pPr marL="203200" indent="-203200">
              <a:spcAft>
                <a:spcPts val="600"/>
              </a:spcAft>
              <a:buSzPct val="100000"/>
              <a:buChar char="•"/>
            </a:pPr>
            <a:r>
              <a:rPr lang="en-US" sz="1400" dirty="0">
                <a:solidFill>
                  <a:schemeClr val="tx1"/>
                </a:solidFill>
              </a:rPr>
              <a:t>The LORD, the most High, the Almighty, who speaks in vv. 14-16 (vv. 1-2, 9, 14-16).</a:t>
            </a:r>
            <a:endParaRPr lang="en-US" sz="1400" dirty="0"/>
          </a:p>
          <a:p>
            <a:pPr marL="203200" indent="-203200">
              <a:spcAft>
                <a:spcPts val="600"/>
              </a:spcAft>
              <a:buSzPct val="100000"/>
              <a:buChar char="•"/>
            </a:pPr>
            <a:r>
              <a:rPr lang="en-US" sz="1400" dirty="0">
                <a:solidFill>
                  <a:schemeClr val="tx1"/>
                </a:solidFill>
              </a:rPr>
              <a:t>The fowler (v. 3).</a:t>
            </a:r>
            <a:endParaRPr lang="en-US" sz="1400" dirty="0"/>
          </a:p>
          <a:p>
            <a:pPr marL="203200" indent="-203200">
              <a:spcAft>
                <a:spcPts val="600"/>
              </a:spcAft>
              <a:buSzPct val="100000"/>
              <a:buChar char="•"/>
            </a:pPr>
            <a:r>
              <a:rPr lang="en-US" sz="1400" dirty="0">
                <a:solidFill>
                  <a:schemeClr val="tx1"/>
                </a:solidFill>
              </a:rPr>
              <a:t>The thousand and ten thousand that fall (v. 7).</a:t>
            </a:r>
            <a:endParaRPr lang="en-US" sz="1400" dirty="0"/>
          </a:p>
          <a:p>
            <a:pPr marL="203200" indent="-203200">
              <a:spcAft>
                <a:spcPts val="600"/>
              </a:spcAft>
              <a:buSzPct val="100000"/>
              <a:buChar char="•"/>
            </a:pPr>
            <a:r>
              <a:rPr lang="en-US" sz="1400" dirty="0">
                <a:solidFill>
                  <a:schemeClr val="tx1"/>
                </a:solidFill>
              </a:rPr>
              <a:t>The wicked, whose reward is seen (v. 8).</a:t>
            </a:r>
            <a:endParaRPr lang="en-US" sz="1400" dirty="0"/>
          </a:p>
          <a:p>
            <a:pPr marL="203200" indent="-203200">
              <a:spcAft>
                <a:spcPts val="600"/>
              </a:spcAft>
              <a:buSzPct val="100000"/>
              <a:buChar char="•"/>
            </a:pPr>
            <a:r>
              <a:rPr lang="en-US" sz="1400" dirty="0">
                <a:solidFill>
                  <a:schemeClr val="tx1"/>
                </a:solidFill>
              </a:rPr>
              <a:t>His angels, given charge over thee (v. 11).</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secret place of the most High, under the shadow of the Almighty (v. 1).</a:t>
            </a:r>
            <a:endParaRPr lang="en-US" sz="1400" dirty="0"/>
          </a:p>
          <a:p>
            <a:pPr marL="203200" indent="-203200">
              <a:spcAft>
                <a:spcPts val="600"/>
              </a:spcAft>
              <a:buSzPct val="100000"/>
              <a:buChar char="•"/>
            </a:pPr>
            <a:r>
              <a:rPr lang="en-US" sz="1400" dirty="0">
                <a:solidFill>
                  <a:schemeClr val="tx1"/>
                </a:solidFill>
              </a:rPr>
              <a:t>The refuge and the fortress (vv. 2, 9).</a:t>
            </a:r>
            <a:endParaRPr lang="en-US" sz="1400" dirty="0"/>
          </a:p>
          <a:p>
            <a:pPr marL="203200" indent="-203200">
              <a:spcAft>
                <a:spcPts val="600"/>
              </a:spcAft>
              <a:buSzPct val="100000"/>
              <a:buChar char="•"/>
            </a:pPr>
            <a:r>
              <a:rPr lang="en-US" sz="1400" dirty="0">
                <a:solidFill>
                  <a:schemeClr val="tx1"/>
                </a:solidFill>
              </a:rPr>
              <a:t>Thy dwelling, where no plague comes nigh (v. 10).</a:t>
            </a:r>
            <a:endParaRPr lang="en-US" sz="1400" dirty="0"/>
          </a:p>
          <a:p>
            <a:pPr marL="203200" indent="-203200">
              <a:spcAft>
                <a:spcPts val="600"/>
              </a:spcAft>
              <a:buSzPct val="100000"/>
              <a:buChar char="•"/>
            </a:pPr>
            <a:r>
              <a:rPr lang="en-US" sz="1400" dirty="0">
                <a:solidFill>
                  <a:schemeClr val="tx1"/>
                </a:solidFill>
              </a:rPr>
              <a:t>Thy ways, where the angels keep thee (v. 11).</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91 — God's Protection</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Undated</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Scripture gives no year for this chapter</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psalm follows Ps 90, a prayer of Moses, and has no title of its own.</a:t>
            </a:r>
            <a:endParaRPr lang="en-US" sz="1600" dirty="0"/>
          </a:p>
          <a:p>
            <a:pPr marL="203200" indent="-203200">
              <a:spcAft>
                <a:spcPts val="1000"/>
              </a:spcAft>
              <a:buSzPct val="100000"/>
              <a:buChar char="•"/>
            </a:pPr>
            <a:r>
              <a:rPr lang="en-US" sz="1600" dirty="0">
                <a:solidFill>
                  <a:schemeClr val="tx1"/>
                </a:solidFill>
              </a:rPr>
              <a:t>The LORD speaks at the end, after the psalmist's words (vv. 14-16).</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The psalm gives no year.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win-note-bar"/>
          <p:cNvSpPr/>
          <p:nvPr/>
        </p:nvSpPr>
        <p:spPr>
          <a:xfrm>
            <a:off x="548640" y="1508760"/>
            <a:ext cx="11094415" cy="457200"/>
          </a:xfrm>
          <a:prstGeom prst="roundRect">
            <a:avLst>
              <a:gd name="adj" fmla="val 20000"/>
            </a:avLst>
          </a:prstGeom>
          <a:solidFill>
            <a:schemeClr val="accent5"/>
          </a:solidFill>
          <a:ln/>
        </p:spPr>
      </p:sp>
      <p:sp>
        <p:nvSpPr>
          <p:cNvPr id="6" name="twin-note-text"/>
          <p:cNvSpPr txBox="1"/>
          <p:nvPr/>
        </p:nvSpPr>
        <p:spPr>
          <a:xfrm>
            <a:off x="777240" y="1508760"/>
            <a:ext cx="7802575" cy="457200"/>
          </a:xfrm>
          <a:prstGeom prst="rect">
            <a:avLst/>
          </a:prstGeom>
          <a:noFill/>
          <a:ln/>
        </p:spPr>
        <p:txBody>
          <a:bodyPr wrap="square" lIns="0" tIns="0" rIns="0" bIns="0" rtlCol="0" anchor="ctr"/>
          <a:lstStyle/>
          <a:p>
            <a:pPr indent="0" marL="0">
              <a:buNone/>
            </a:pPr>
            <a:r>
              <a:rPr lang="en-US" sz="1400" i="1" dirty="0">
                <a:solidFill>
                  <a:schemeClr val="tx2"/>
                </a:solidFill>
              </a:rPr>
              <a:t>Also today's BC OT1 reading. This chapter is read in both plans today, so it appears twice in this deck.</a:t>
            </a:r>
            <a:endParaRPr lang="en-US" sz="1400" dirty="0"/>
          </a:p>
        </p:txBody>
      </p:sp>
      <p:sp>
        <p:nvSpPr>
          <p:cNvPr id="7" name="twin-note-link-label"/>
          <p:cNvSpPr txBox="1"/>
          <p:nvPr/>
        </p:nvSpPr>
        <p:spPr>
          <a:xfrm>
            <a:off x="8625535" y="1508760"/>
            <a:ext cx="2834640" cy="457200"/>
          </a:xfrm>
          <a:prstGeom prst="rect">
            <a:avLst/>
          </a:prstGeom>
          <a:noFill/>
          <a:ln/>
        </p:spPr>
        <p:txBody>
          <a:bodyPr wrap="square" lIns="0" tIns="0" rIns="0" bIns="0" rtlCol="0" anchor="ctr"/>
          <a:lstStyle/>
          <a:p>
            <a:pPr algn="r" indent="0" marL="0">
              <a:buNone/>
            </a:pPr>
            <a:r>
              <a:rPr lang="en-US" sz="1400" b="1" dirty="0">
                <a:solidFill>
                  <a:schemeClr val="accent1"/>
                </a:solidFill>
              </a:rPr>
              <a:t>Go to the BC OT1 copy ›</a:t>
            </a:r>
            <a:endParaRPr lang="en-US" sz="1400" dirty="0"/>
          </a:p>
        </p:txBody>
      </p:sp>
      <p:sp>
        <p:nvSpPr>
          <p:cNvPr id="8" name="twin-note-link">
            <a:hlinkClick r:id="rId8" tooltip="Go to the BC OT1 copy of 2 Chronicles 32 (slide 5)" action="ppaction://hlinksldjump"/>
          </p:cNvPr>
          <p:cNvSpPr txBox="1"/>
          <p:nvPr/>
        </p:nvSpPr>
        <p:spPr>
          <a:xfrm>
            <a:off x="8625535" y="1508760"/>
            <a:ext cx="2834640" cy="457200"/>
          </a:xfrm>
          <a:prstGeom prst="rect">
            <a:avLst/>
          </a:prstGeom>
          <a:noFill/>
          <a:ln/>
        </p:spPr>
        <p:txBody>
          <a:bodyPr wrap="square" lIns="0" tIns="0" rIns="0" bIns="0" rtlCol="0" anchor="ctr"/>
          <a:lstStyle/>
          <a:p>
            <a:pPr indent="0" marL="0">
              <a:buNone/>
            </a:pPr>
            <a:endParaRPr lang="en-US" dirty="0"/>
          </a:p>
        </p:txBody>
      </p:sp>
      <p:sp>
        <p:nvSpPr>
          <p:cNvPr id="9" name="sum-card-0"/>
          <p:cNvSpPr/>
          <p:nvPr/>
        </p:nvSpPr>
        <p:spPr>
          <a:xfrm>
            <a:off x="548640" y="2075688"/>
            <a:ext cx="5410048" cy="4050792"/>
          </a:xfrm>
          <a:prstGeom prst="roundRect">
            <a:avLst>
              <a:gd name="adj" fmla="val 2257"/>
            </a:avLst>
          </a:prstGeom>
          <a:solidFill>
            <a:schemeClr val="bg2"/>
          </a:solidFill>
          <a:ln/>
        </p:spPr>
      </p:sp>
      <p:sp>
        <p:nvSpPr>
          <p:cNvPr id="10" name="icon-bg-pen"/>
          <p:cNvSpPr/>
          <p:nvPr/>
        </p:nvSpPr>
        <p:spPr>
          <a:xfrm>
            <a:off x="822960" y="2304288"/>
            <a:ext cx="438912" cy="438912"/>
          </a:xfrm>
          <a:prstGeom prst="ellipse">
            <a:avLst/>
          </a:prstGeom>
          <a:solidFill>
            <a:schemeClr val="accent1"/>
          </a:solidFill>
          <a:ln/>
        </p:spPr>
      </p:sp>
      <p:pic>
        <p:nvPicPr>
          <p:cNvPr id="11" name="icon-pen" descr="pen">    </p:cNvPr>
          <p:cNvPicPr>
            <a:picLocks noChangeAspect="1"/>
          </p:cNvPicPr>
          <p:nvPr/>
        </p:nvPicPr>
        <p:blipFill>
          <a:blip r:embed="rId3"/>
          <a:stretch>
            <a:fillRect/>
          </a:stretch>
        </p:blipFill>
        <p:spPr>
          <a:xfrm>
            <a:off x="921715" y="2403043"/>
            <a:ext cx="241402" cy="241402"/>
          </a:xfrm>
          <a:prstGeom prst="rect">
            <a:avLst/>
          </a:prstGeom>
        </p:spPr>
      </p:pic>
      <p:sp>
        <p:nvSpPr>
          <p:cNvPr id="12" name="Text 9"/>
          <p:cNvSpPr txBox="1"/>
          <p:nvPr/>
        </p:nvSpPr>
        <p:spPr>
          <a:xfrm>
            <a:off x="1389888" y="230428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13" name="sum-text-0"/>
          <p:cNvSpPr txBox="1"/>
          <p:nvPr/>
        </p:nvSpPr>
        <p:spPr>
          <a:xfrm>
            <a:off x="822960" y="2898648"/>
            <a:ext cx="4861408" cy="3044952"/>
          </a:xfrm>
          <a:prstGeom prst="rect">
            <a:avLst/>
          </a:prstGeom>
          <a:noFill/>
          <a:ln/>
        </p:spPr>
        <p:txBody>
          <a:bodyPr wrap="square" lIns="0" tIns="0" rIns="0" bIns="0" rtlCol="0" anchor="t"/>
          <a:lstStyle/>
          <a:p>
            <a:pPr indent="0" marL="0">
              <a:buNone/>
            </a:pPr>
            <a:r>
              <a:rPr lang="en-US" sz="1500" dirty="0">
                <a:solidFill>
                  <a:schemeClr val="tx1"/>
                </a:solidFill>
              </a:rPr>
              <a:t>Sennacherib came and besieged the fortified cities of Judah. Hezekiah fortified Jerusalem (Stopped external water supplies. Repaired, fortified, and built walls), exhorted people. Sennacherib sent servants to taunt while besieging Lachish. Hezekiah &amp; Isaiah prayed, YHWH sent destroying angel. Senn went home, was killed in the temple of his god by some of his own children with the sword. Hezekiah became mortally ill, healed, proud, humbled.</a:t>
            </a:r>
            <a:endParaRPr lang="en-US" sz="1500" dirty="0"/>
          </a:p>
        </p:txBody>
      </p:sp>
      <p:sp>
        <p:nvSpPr>
          <p:cNvPr id="14" name="sum-card-1"/>
          <p:cNvSpPr/>
          <p:nvPr/>
        </p:nvSpPr>
        <p:spPr>
          <a:xfrm>
            <a:off x="6233008" y="2075688"/>
            <a:ext cx="5410048" cy="4050792"/>
          </a:xfrm>
          <a:prstGeom prst="roundRect">
            <a:avLst>
              <a:gd name="adj" fmla="val 2257"/>
            </a:avLst>
          </a:prstGeom>
          <a:solidFill>
            <a:schemeClr val="bg2"/>
          </a:solidFill>
          <a:ln/>
        </p:spPr>
      </p:sp>
      <p:sp>
        <p:nvSpPr>
          <p:cNvPr id="15" name="icon-bg-robot"/>
          <p:cNvSpPr/>
          <p:nvPr/>
        </p:nvSpPr>
        <p:spPr>
          <a:xfrm>
            <a:off x="6507328" y="2304288"/>
            <a:ext cx="438912" cy="438912"/>
          </a:xfrm>
          <a:prstGeom prst="ellipse">
            <a:avLst/>
          </a:prstGeom>
          <a:solidFill>
            <a:schemeClr val="accent3"/>
          </a:solidFill>
          <a:ln/>
        </p:spPr>
      </p:sp>
      <p:pic>
        <p:nvPicPr>
          <p:cNvPr id="16" name="icon-robot" descr="robot">    </p:cNvPr>
          <p:cNvPicPr>
            <a:picLocks noChangeAspect="1"/>
          </p:cNvPicPr>
          <p:nvPr/>
        </p:nvPicPr>
        <p:blipFill>
          <a:blip r:embed="rId4"/>
          <a:stretch>
            <a:fillRect/>
          </a:stretch>
        </p:blipFill>
        <p:spPr>
          <a:xfrm>
            <a:off x="6606083" y="2403043"/>
            <a:ext cx="241402" cy="241402"/>
          </a:xfrm>
          <a:prstGeom prst="rect">
            <a:avLst/>
          </a:prstGeom>
        </p:spPr>
      </p:pic>
      <p:sp>
        <p:nvSpPr>
          <p:cNvPr id="17" name="Text 13"/>
          <p:cNvSpPr txBox="1"/>
          <p:nvPr/>
        </p:nvSpPr>
        <p:spPr>
          <a:xfrm>
            <a:off x="7074256" y="230428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8" name="sum-text-1"/>
          <p:cNvSpPr txBox="1"/>
          <p:nvPr/>
        </p:nvSpPr>
        <p:spPr>
          <a:xfrm>
            <a:off x="6507328" y="2898648"/>
            <a:ext cx="4861408" cy="3044952"/>
          </a:xfrm>
          <a:prstGeom prst="rect">
            <a:avLst/>
          </a:prstGeom>
          <a:noFill/>
          <a:ln/>
        </p:spPr>
        <p:txBody>
          <a:bodyPr wrap="square" lIns="0" tIns="0" rIns="0" bIns="0" rtlCol="0" anchor="t"/>
          <a:lstStyle/>
          <a:p>
            <a:pPr indent="0" marL="0">
              <a:buNone/>
            </a:pPr>
            <a:r>
              <a:rPr lang="en-US" sz="1500" dirty="0">
                <a:solidFill>
                  <a:schemeClr val="tx1"/>
                </a:solidFill>
              </a:rPr>
              <a:t>After Hezekiah's reforms, Sennacherib king of Assyria entered Judah and encamped against the fenced cities. Hezekiah took counsel to stop the waters of the fountains outside Jerusalem, built up the broken wall, repaired Millo, and made shields. He told the people, Be strong and courageous, for with him is an arm of flesh; but with us is the LORD our God. Sennacherib's servants, sent while he besieged Lachish, mocked the God of Jerusalem in speech and letters. Hezekiah and Isaiah prayed, and the LORD sent an angel that cut off the Assyrian captains. Sennacherib went home in shame and was slain by his own sons. Hezekiah was later sick, healed, lifted up in pride, humbled, and prospered until his death.</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Sennacherib invades Judah; Hezekiah stops the waters and strengthens the wall; the Assyrians rail against the LORD; Isaiah and Hezekiah pray; an angel cuts off the army; Hezekiah’s sickness, pride, and humbling.</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After these things, Sennacherib king of Assyria came, entered into Judah, and encamped against the fenced cities (v. 1).</a:t>
            </a:r>
            <a:endParaRPr lang="en-US" sz="1400" dirty="0"/>
          </a:p>
          <a:p>
            <a:pPr marL="203200" indent="-203200">
              <a:spcAft>
                <a:spcPts val="500"/>
              </a:spcAft>
              <a:buSzPct val="100000"/>
              <a:buChar char="•"/>
            </a:pPr>
            <a:r>
              <a:rPr lang="en-US" sz="1400" dirty="0">
                <a:solidFill>
                  <a:schemeClr val="tx1"/>
                </a:solidFill>
              </a:rPr>
              <a:t>Hezekiah took counsel with his princes and mighty men to stop the waters of the fountains without the city. They asked, Why should the kings of Assyria come, and find much water? (vv. 2-4).</a:t>
            </a:r>
            <a:endParaRPr lang="en-US" sz="1400" dirty="0"/>
          </a:p>
          <a:p>
            <a:pPr marL="203200" indent="-203200">
              <a:spcAft>
                <a:spcPts val="500"/>
              </a:spcAft>
              <a:buSzPct val="100000"/>
              <a:buChar char="•"/>
            </a:pPr>
            <a:r>
              <a:rPr lang="en-US" sz="1400" dirty="0">
                <a:solidFill>
                  <a:schemeClr val="tx1"/>
                </a:solidFill>
              </a:rPr>
              <a:t>He built up the broken wall, built another wall without, repaired Millo in the city of David, and made darts and shields in abundance (v. 5).</a:t>
            </a:r>
            <a:endParaRPr lang="en-US" sz="1400" dirty="0"/>
          </a:p>
          <a:p>
            <a:pPr marL="203200" indent="-203200">
              <a:spcAft>
                <a:spcPts val="500"/>
              </a:spcAft>
              <a:buSzPct val="100000"/>
              <a:buChar char="•"/>
            </a:pPr>
            <a:r>
              <a:rPr lang="en-US" sz="1400" dirty="0">
                <a:solidFill>
                  <a:schemeClr val="tx1"/>
                </a:solidFill>
              </a:rPr>
              <a:t>He set captains of war and said, Be strong and courageous. With him is an arm of flesh; but with us is the LORD our God to help us, and to fight our battles. The people rested upon his words (vv. 6-8).</a:t>
            </a:r>
            <a:endParaRPr lang="en-US" sz="1400" dirty="0"/>
          </a:p>
          <a:p>
            <a:pPr marL="203200" indent="-203200">
              <a:spcAft>
                <a:spcPts val="500"/>
              </a:spcAft>
              <a:buSzPct val="100000"/>
              <a:buChar char="•"/>
            </a:pPr>
            <a:r>
              <a:rPr lang="en-US" sz="1400" dirty="0">
                <a:solidFill>
                  <a:schemeClr val="tx1"/>
                </a:solidFill>
              </a:rPr>
              <a:t>While Sennacherib laid siege against Lachish, his servants came to Jerusalem: Whereon do ye trust? No god of any nation was able to deliver his people out of mine hand; how much less shall your God deliver you? (vv. 9-15).</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They spake against the LORD God and Hezekiah, wrote letters to rail on the LORD God of Israel, and cried in the Jews' speech to affright the people on the wall (vv. 16-19).</a:t>
            </a:r>
            <a:endParaRPr lang="en-US" sz="1400" dirty="0"/>
          </a:p>
          <a:p>
            <a:pPr marL="203200" indent="-203200">
              <a:spcAft>
                <a:spcPts val="500"/>
              </a:spcAft>
              <a:buSzPct val="100000"/>
              <a:buChar char="•"/>
            </a:pPr>
            <a:r>
              <a:rPr lang="en-US" sz="1400" dirty="0">
                <a:solidFill>
                  <a:schemeClr val="tx1"/>
                </a:solidFill>
              </a:rPr>
              <a:t>Hezekiah and the prophet Isaiah the son of Amoz prayed and cried to heaven. The LORD sent an angel, which cut off the mighty men of valour and the captains in the camp. Sennacherib returned with shame of face, and they that came forth of his own bowels slew him with the sword in the house of his god (vv. 20-21).</a:t>
            </a:r>
            <a:endParaRPr lang="en-US" sz="1400" dirty="0"/>
          </a:p>
          <a:p>
            <a:pPr marL="203200" indent="-203200">
              <a:spcAft>
                <a:spcPts val="500"/>
              </a:spcAft>
              <a:buSzPct val="100000"/>
              <a:buChar char="•"/>
            </a:pPr>
            <a:r>
              <a:rPr lang="en-US" sz="1400" dirty="0">
                <a:solidFill>
                  <a:schemeClr val="tx1"/>
                </a:solidFill>
              </a:rPr>
              <a:t>The LORD saved Hezekiah and Jerusalem, and many brought gifts to the LORD and presents to Hezekiah, so that he was magnified in the sight of all nations (vv. 22-23).</a:t>
            </a:r>
            <a:endParaRPr lang="en-US" sz="1400" dirty="0"/>
          </a:p>
          <a:p>
            <a:pPr marL="203200" indent="-203200">
              <a:spcAft>
                <a:spcPts val="500"/>
              </a:spcAft>
              <a:buSzPct val="100000"/>
              <a:buChar char="•"/>
            </a:pPr>
            <a:r>
              <a:rPr lang="en-US" sz="1400" dirty="0">
                <a:solidFill>
                  <a:schemeClr val="tx1"/>
                </a:solidFill>
              </a:rPr>
              <a:t>Hezekiah was sick to the death and prayed, and the LORD gave him a sign. But his heart was lifted up, and wrath came on him and on Judah. He humbled himself, so the wrath came not in his days (vv. 24-26).</a:t>
            </a:r>
            <a:endParaRPr lang="en-US" sz="1400" dirty="0"/>
          </a:p>
          <a:p>
            <a:pPr marL="203200" indent="-203200">
              <a:spcAft>
                <a:spcPts val="500"/>
              </a:spcAft>
              <a:buSzPct val="100000"/>
              <a:buChar char="•"/>
            </a:pPr>
            <a:r>
              <a:rPr lang="en-US" sz="1400" dirty="0">
                <a:solidFill>
                  <a:schemeClr val="tx1"/>
                </a:solidFill>
              </a:rPr>
              <a:t>He had exceeding much riches and honour. He stopped the upper watercourse of Gihon and brought it straight down to the west side of the city of David, and prospered (vv. 27-30).</a:t>
            </a:r>
            <a:endParaRPr lang="en-US" sz="1400" dirty="0"/>
          </a:p>
          <a:p>
            <a:pPr marL="203200" indent="-203200">
              <a:spcAft>
                <a:spcPts val="500"/>
              </a:spcAft>
              <a:buSzPct val="100000"/>
              <a:buChar char="•"/>
            </a:pPr>
            <a:r>
              <a:rPr lang="en-US" sz="1400" dirty="0">
                <a:solidFill>
                  <a:schemeClr val="tx1"/>
                </a:solidFill>
              </a:rPr>
              <a:t>In the business of the ambassadors of Babylon, God left him, to try him, that he might know all that was in his heart (v. 31).</a:t>
            </a:r>
            <a:endParaRPr lang="en-US" sz="1400" dirty="0"/>
          </a:p>
          <a:p>
            <a:pPr marL="203200" indent="-203200">
              <a:spcAft>
                <a:spcPts val="500"/>
              </a:spcAft>
              <a:buSzPct val="100000"/>
              <a:buChar char="•"/>
            </a:pPr>
            <a:r>
              <a:rPr lang="en-US" sz="1400" dirty="0">
                <a:solidFill>
                  <a:schemeClr val="tx1"/>
                </a:solidFill>
              </a:rPr>
              <a:t>His acts are written in the vision of Isaiah. He was buried in the chiefest of the sepulchres of the sons of David, and Manasseh his son reigned (vv. 32-33).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1"/>
                </a:solidFill>
              </a:rPr>
              <a:t>2 Kings 18:13-37. </a:t>
            </a:r>
            <a:pPr indent="0" marL="0">
              <a:spcAft>
                <a:spcPts val="1200"/>
              </a:spcAft>
              <a:buNone/>
            </a:pPr>
            <a:r>
              <a:rPr lang="en-US" sz="1500" dirty="0">
                <a:solidFill>
                  <a:schemeClr val="tx1"/>
                </a:solidFill>
              </a:rPr>
              <a:t>Sennacherib comes against the fenced cities of Judah, and Rabshakeh speaks from Lachish to the people on the wall, the same campaign as vv. 1-19, told at greater length.</a:t>
            </a:r>
            <a:endParaRPr lang="en-US" sz="1500" dirty="0"/>
          </a:p>
          <a:p>
            <a:pPr indent="0" marL="0">
              <a:spcAft>
                <a:spcPts val="1200"/>
              </a:spcAft>
              <a:buNone/>
            </a:pPr>
            <a:r>
              <a:rPr lang="en-US" sz="1500" b="1" dirty="0">
                <a:solidFill>
                  <a:schemeClr val="accent1"/>
                </a:solidFill>
              </a:rPr>
              <a:t>2 Kings 19:1-37. </a:t>
            </a:r>
            <a:pPr indent="0" marL="0">
              <a:spcAft>
                <a:spcPts val="1200"/>
              </a:spcAft>
              <a:buNone/>
            </a:pPr>
            <a:r>
              <a:rPr lang="en-US" sz="1500" dirty="0">
                <a:solidFill>
                  <a:schemeClr val="tx1"/>
                </a:solidFill>
              </a:rPr>
              <a:t>Hezekiah's prayer, the angel of the LORD in the camp, and Sennacherib slain by his sons in the house of his god, the same deliverance as vv. 20-21.</a:t>
            </a:r>
            <a:endParaRPr lang="en-US" sz="1500" dirty="0"/>
          </a:p>
          <a:p>
            <a:pPr indent="0" marL="0">
              <a:spcAft>
                <a:spcPts val="1200"/>
              </a:spcAft>
              <a:buNone/>
            </a:pPr>
            <a:r>
              <a:rPr lang="en-US" sz="1500" dirty="0">
                <a:solidFill>
                  <a:schemeClr val="tx1"/>
                </a:solidFill>
              </a:rPr>
              <a:t>Isa 36:1-22 and Isa 37:1-38. The same campaign and deliverance in nearly the same wording as Kings.</a:t>
            </a:r>
            <a:endParaRPr lang="en-US" sz="1500" dirty="0"/>
          </a:p>
          <a:p>
            <a:pPr indent="0" marL="0">
              <a:spcAft>
                <a:spcPts val="1200"/>
              </a:spcAft>
              <a:buNone/>
            </a:pPr>
            <a:r>
              <a:rPr lang="en-US" sz="1500" dirty="0">
                <a:solidFill>
                  <a:schemeClr val="tx1"/>
                </a:solidFill>
              </a:rPr>
              <a:t>2 Kings 20:1-21 and Isa 38:1-39:8. Hezekiah's sickness, the sign, and the envoys from Babylon, the same events that vv. 24-33 compress.</a:t>
            </a:r>
            <a:endParaRPr lang="en-US" sz="15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3"/>
                </a:solidFill>
              </a:rPr>
              <a:t>None. </a:t>
            </a:r>
            <a:pPr indent="0" marL="0">
              <a:spcAft>
                <a:spcPts val="1200"/>
              </a:spcAft>
              <a:buNone/>
            </a:pPr>
            <a:r>
              <a:rPr lang="en-US" sz="1500" dirty="0">
                <a:solidFill>
                  <a:schemeClr val="tx1"/>
                </a:solidFill>
              </a:rPr>
              <a:t>The chapter quotes no earlier passage, and no later passage quotes its words.</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waters stopped</a:t>
            </a:r>
            <a:endParaRPr lang="en-US" sz="1500" dirty="0"/>
          </a:p>
          <a:p>
            <a:pPr marL="177800" indent="-177800">
              <a:spcAft>
                <a:spcPts val="300"/>
              </a:spcAft>
              <a:buSzPct val="100000"/>
              <a:buChar char="•"/>
            </a:pPr>
            <a:r>
              <a:rPr lang="en-US" sz="1400" b="1" dirty="0">
                <a:solidFill>
                  <a:schemeClr val="accent1"/>
                </a:solidFill>
              </a:rPr>
              <a:t>Isa 22:9-11. </a:t>
            </a:r>
            <a:pPr indent="0" marL="0">
              <a:spcAft>
                <a:spcPts val="300"/>
              </a:spcAft>
              <a:buNone/>
            </a:pPr>
            <a:r>
              <a:rPr lang="en-US" sz="1400" dirty="0">
                <a:solidFill>
                  <a:schemeClr val="tx1"/>
                </a:solidFill>
              </a:rPr>
              <a:t>Ye gathered together the waters of the lower pool, the same work on the water supply as vv. 3-4, 30.</a:t>
            </a:r>
            <a:endParaRPr lang="en-US" sz="1500" dirty="0"/>
          </a:p>
          <a:p>
            <a:pPr marL="177800" indent="-177800">
              <a:spcAft>
                <a:spcPts val="300"/>
              </a:spcAft>
              <a:buSzPct val="100000"/>
              <a:buChar char="•"/>
            </a:pPr>
            <a:r>
              <a:rPr lang="en-US" sz="1400" b="1" dirty="0">
                <a:solidFill>
                  <a:schemeClr val="accent1"/>
                </a:solidFill>
              </a:rPr>
              <a:t>2 Kings 20:20. </a:t>
            </a:r>
            <a:pPr indent="0" marL="0">
              <a:spcAft>
                <a:spcPts val="300"/>
              </a:spcAft>
              <a:buNone/>
            </a:pPr>
            <a:r>
              <a:rPr lang="en-US" sz="1400" dirty="0">
                <a:solidFill>
                  <a:schemeClr val="tx1"/>
                </a:solidFill>
              </a:rPr>
              <a:t>How he made a pool, and a conduit, and brought water into the city, the watercourse of v. 30.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An arm of flesh</a:t>
            </a:r>
            <a:endParaRPr lang="en-US" sz="1500" dirty="0"/>
          </a:p>
          <a:p>
            <a:pPr marL="177800" indent="-177800">
              <a:spcAft>
                <a:spcPts val="300"/>
              </a:spcAft>
              <a:buSzPct val="100000"/>
              <a:buChar char="•"/>
            </a:pPr>
            <a:r>
              <a:rPr lang="en-US" sz="1400" b="1" dirty="0">
                <a:solidFill>
                  <a:schemeClr val="accent1"/>
                </a:solidFill>
              </a:rPr>
              <a:t>Jer 17:5. </a:t>
            </a:r>
            <a:pPr indent="0" marL="0">
              <a:spcAft>
                <a:spcPts val="300"/>
              </a:spcAft>
              <a:buNone/>
            </a:pPr>
            <a:r>
              <a:rPr lang="en-US" sz="1400" dirty="0">
                <a:solidFill>
                  <a:schemeClr val="tx1"/>
                </a:solidFill>
              </a:rPr>
              <a:t>Cursed be the man that trusteth in man, and maketh flesh his arm, the contrast of v. 8.</a:t>
            </a:r>
            <a:endParaRPr lang="en-US" sz="1500" dirty="0"/>
          </a:p>
          <a:p>
            <a:pPr marL="177800" indent="-177800">
              <a:spcAft>
                <a:spcPts val="300"/>
              </a:spcAft>
              <a:buSzPct val="100000"/>
              <a:buChar char="•"/>
            </a:pPr>
            <a:r>
              <a:rPr lang="en-US" sz="1400" b="1" dirty="0">
                <a:solidFill>
                  <a:schemeClr val="accent1"/>
                </a:solidFill>
              </a:rPr>
              <a:t>2 Kings 6:16. </a:t>
            </a:r>
            <a:pPr indent="0" marL="0">
              <a:spcAft>
                <a:spcPts val="300"/>
              </a:spcAft>
              <a:buNone/>
            </a:pPr>
            <a:r>
              <a:rPr lang="en-US" sz="1400" dirty="0">
                <a:solidFill>
                  <a:schemeClr val="tx1"/>
                </a:solidFill>
              </a:rPr>
              <a:t>Fear not: for they that be with us are more than they that be with them, the same words as v. 7.</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angel in the camp</a:t>
            </a:r>
            <a:endParaRPr lang="en-US" sz="1500" dirty="0"/>
          </a:p>
          <a:p>
            <a:pPr marL="177800" indent="-177800">
              <a:spcAft>
                <a:spcPts val="300"/>
              </a:spcAft>
              <a:buSzPct val="100000"/>
              <a:buChar char="•"/>
            </a:pPr>
            <a:r>
              <a:rPr lang="en-US" sz="1400" b="1" dirty="0">
                <a:solidFill>
                  <a:schemeClr val="accent1"/>
                </a:solidFill>
              </a:rPr>
              <a:t>Isa 31:8. </a:t>
            </a:r>
            <a:pPr indent="0" marL="0">
              <a:spcAft>
                <a:spcPts val="300"/>
              </a:spcAft>
              <a:buNone/>
            </a:pPr>
            <a:r>
              <a:rPr lang="en-US" sz="1400" dirty="0">
                <a:solidFill>
                  <a:schemeClr val="tx1"/>
                </a:solidFill>
              </a:rPr>
              <a:t>Then shall the Assyrian fall with the sword, not of a mighty man, Isaiah's word fulfilled in v. 21.</a:t>
            </a:r>
            <a:endParaRPr lang="en-US" sz="1500" dirty="0"/>
          </a:p>
          <a:p>
            <a:pPr marL="177800" indent="-177800">
              <a:spcAft>
                <a:spcPts val="300"/>
              </a:spcAft>
              <a:buSzPct val="100000"/>
              <a:buChar char="•"/>
            </a:pPr>
            <a:r>
              <a:rPr lang="en-US" sz="1400" b="1" dirty="0">
                <a:solidFill>
                  <a:schemeClr val="accent1"/>
                </a:solidFill>
              </a:rPr>
              <a:t>Ps 46:7. </a:t>
            </a:r>
            <a:pPr indent="0" marL="0">
              <a:spcAft>
                <a:spcPts val="300"/>
              </a:spcAft>
              <a:buNone/>
            </a:pPr>
            <a:r>
              <a:rPr lang="en-US" sz="1400" dirty="0">
                <a:solidFill>
                  <a:schemeClr val="tx1"/>
                </a:solidFill>
              </a:rPr>
              <a:t>The LORD of hosts is with us; the God of Jacob is our refuge, the trust of v. 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pride of his heart</a:t>
            </a:r>
            <a:endParaRPr lang="en-US" sz="1500" dirty="0"/>
          </a:p>
          <a:p>
            <a:pPr marL="177800" indent="-177800">
              <a:spcAft>
                <a:spcPts val="300"/>
              </a:spcAft>
              <a:buSzPct val="100000"/>
              <a:buChar char="•"/>
            </a:pPr>
            <a:r>
              <a:rPr lang="en-US" sz="1400" b="1" dirty="0">
                <a:solidFill>
                  <a:schemeClr val="accent1"/>
                </a:solidFill>
              </a:rPr>
              <a:t>2 Chron 26:16. </a:t>
            </a:r>
            <a:pPr indent="0" marL="0">
              <a:spcAft>
                <a:spcPts val="300"/>
              </a:spcAft>
              <a:buNone/>
            </a:pPr>
            <a:r>
              <a:rPr lang="en-US" sz="1400" dirty="0">
                <a:solidFill>
                  <a:schemeClr val="tx1"/>
                </a:solidFill>
              </a:rPr>
              <a:t>When he was strong, his heart was lifted up to his destruction, Uzziah's pride, set beside v. 25.</a:t>
            </a:r>
            <a:endParaRPr lang="en-US" sz="1500" dirty="0"/>
          </a:p>
          <a:p>
            <a:pPr marL="177800" indent="-177800">
              <a:spcAft>
                <a:spcPts val="300"/>
              </a:spcAft>
              <a:buSzPct val="100000"/>
              <a:buChar char="•"/>
            </a:pPr>
            <a:r>
              <a:rPr lang="en-US" sz="1400" b="1" dirty="0">
                <a:solidFill>
                  <a:schemeClr val="accent1"/>
                </a:solidFill>
              </a:rPr>
              <a:t>Prov 16:18. </a:t>
            </a:r>
            <a:pPr indent="0" marL="0">
              <a:spcAft>
                <a:spcPts val="300"/>
              </a:spcAft>
              <a:buNone/>
            </a:pPr>
            <a:r>
              <a:rPr lang="en-US" sz="1400" dirty="0">
                <a:solidFill>
                  <a:schemeClr val="tx1"/>
                </a:solidFill>
              </a:rPr>
              <a:t>Pride goeth before destruction, and an haughty spirit before a fall, the lesson of vv. 25-26.</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Millo</a:t>
            </a:r>
            <a:endParaRPr lang="en-US" sz="1500" dirty="0"/>
          </a:p>
          <a:p>
            <a:pPr marL="177800" indent="-177800">
              <a:spcAft>
                <a:spcPts val="300"/>
              </a:spcAft>
              <a:buSzPct val="100000"/>
              <a:buChar char="•"/>
            </a:pPr>
            <a:r>
              <a:rPr lang="en-US" sz="1400" b="1" dirty="0">
                <a:solidFill>
                  <a:schemeClr val="accent1"/>
                </a:solidFill>
              </a:rPr>
              <a:t>1 Kings 9:15. </a:t>
            </a:r>
            <a:pPr indent="0" marL="0">
              <a:spcAft>
                <a:spcPts val="300"/>
              </a:spcAft>
              <a:buNone/>
            </a:pPr>
            <a:r>
              <a:rPr lang="en-US" sz="1400" dirty="0">
                <a:solidFill>
                  <a:schemeClr val="tx1"/>
                </a:solidFill>
              </a:rPr>
              <a:t>To build the house of the LORD, and his own house, and Millo, and the wall of Jerusalem, Solomon's Millo repaired in v. 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2 Chron 31:20. </a:t>
            </a:r>
            <a:pPr indent="0" marL="0">
              <a:spcAft>
                <a:spcPts val="300"/>
              </a:spcAft>
              <a:buNone/>
            </a:pPr>
            <a:r>
              <a:rPr lang="en-US" sz="1400" dirty="0">
                <a:solidFill>
                  <a:schemeClr val="tx1"/>
                </a:solidFill>
              </a:rPr>
              <a:t>Wrought that which was good and right and truth before the LORD his God, the things after which Sennacherib came in v. 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The establishment thereof means these acts of faithfulness, as the ESV reads after these things and these acts of faithfulness.</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The brook that ran through the midst of the land is a stream that flowed through the land, as in the ESV.</a:t>
            </a:r>
            <a:endParaRPr lang="en-US" sz="1600" dirty="0"/>
          </a:p>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Millo is the Hebrew "millo," a filling or terrace. The ESV keeps the Millo. Darts are weapons, as in the NIV.</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They that came forth of his own bowels means his own sons, as in the ESV and NIV.</a:t>
            </a:r>
            <a:endParaRPr lang="en-US" sz="1600" dirty="0"/>
          </a:p>
          <a:p>
            <a:pPr indent="0" marL="0">
              <a:spcAft>
                <a:spcPts val="800"/>
              </a:spcAft>
              <a:buNone/>
            </a:pPr>
            <a:r>
              <a:rPr lang="en-US" sz="1600" b="1" dirty="0">
                <a:solidFill>
                  <a:schemeClr val="accent1"/>
                </a:solidFill>
              </a:rPr>
              <a:t>v. 24. </a:t>
            </a:r>
            <a:pPr indent="0" marL="0">
              <a:spcAft>
                <a:spcPts val="800"/>
              </a:spcAft>
              <a:buNone/>
            </a:pPr>
            <a:r>
              <a:rPr lang="en-US" sz="1600" dirty="0">
                <a:solidFill>
                  <a:schemeClr val="tx1"/>
                </a:solidFill>
              </a:rPr>
              <a:t>He gave him a sign means the LORD answered him and gave him a sign, as in 2 Kings 20:8-11.</a:t>
            </a:r>
            <a:endParaRPr lang="en-US" sz="1600" dirty="0"/>
          </a:p>
          <a:p>
            <a:pPr indent="0" marL="0">
              <a:spcAft>
                <a:spcPts val="800"/>
              </a:spcAft>
              <a:buNone/>
            </a:pPr>
            <a:r>
              <a:rPr lang="en-US" sz="1600" b="1" dirty="0">
                <a:solidFill>
                  <a:schemeClr val="accent1"/>
                </a:solidFill>
              </a:rPr>
              <a:t>v. 31. </a:t>
            </a:r>
            <a:pPr indent="0" marL="0">
              <a:spcAft>
                <a:spcPts val="800"/>
              </a:spcAft>
              <a:buNone/>
            </a:pPr>
            <a:r>
              <a:rPr lang="en-US" sz="1600" dirty="0">
                <a:solidFill>
                  <a:schemeClr val="tx1"/>
                </a:solidFill>
              </a:rPr>
              <a:t>God left him, to try him, means God left him to himself to test him, as in the ESV.</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Sennacherib king of Assyria, who encamps against the cities and is slain by his sons (vv. 1, 9-21).</a:t>
            </a:r>
            <a:endParaRPr lang="en-US" sz="1400" dirty="0"/>
          </a:p>
          <a:p>
            <a:pPr marL="203200" indent="-203200">
              <a:spcAft>
                <a:spcPts val="600"/>
              </a:spcAft>
              <a:buSzPct val="100000"/>
              <a:buChar char="•"/>
            </a:pPr>
            <a:r>
              <a:rPr lang="en-US" sz="1400" dirty="0">
                <a:solidFill>
                  <a:schemeClr val="tx1"/>
                </a:solidFill>
              </a:rPr>
              <a:t>Hezekiah king of Judah, who fortifies the city, prays, is sick, is proud, and humbles himself (vv. 2-8, 20, 24-33).</a:t>
            </a:r>
            <a:endParaRPr lang="en-US" sz="1400" dirty="0"/>
          </a:p>
          <a:p>
            <a:pPr marL="203200" indent="-203200">
              <a:spcAft>
                <a:spcPts val="600"/>
              </a:spcAft>
              <a:buSzPct val="100000"/>
              <a:buChar char="•"/>
            </a:pPr>
            <a:r>
              <a:rPr lang="en-US" sz="1400" dirty="0">
                <a:solidFill>
                  <a:schemeClr val="tx1"/>
                </a:solidFill>
              </a:rPr>
              <a:t>Hezekiah's princes, mighty men, and captains of war (vv. 3, 6).</a:t>
            </a:r>
            <a:endParaRPr lang="en-US" sz="1400" dirty="0"/>
          </a:p>
          <a:p>
            <a:pPr marL="203200" indent="-203200">
              <a:spcAft>
                <a:spcPts val="600"/>
              </a:spcAft>
              <a:buSzPct val="100000"/>
              <a:buChar char="•"/>
            </a:pPr>
            <a:r>
              <a:rPr lang="en-US" sz="1400" dirty="0">
                <a:solidFill>
                  <a:schemeClr val="tx1"/>
                </a:solidFill>
              </a:rPr>
              <a:t>Sennacherib's servants, who rail and write letters (vv. 9, 16-18).</a:t>
            </a:r>
            <a:endParaRPr lang="en-US" sz="1400" dirty="0"/>
          </a:p>
          <a:p>
            <a:pPr marL="203200" indent="-203200">
              <a:spcAft>
                <a:spcPts val="600"/>
              </a:spcAft>
              <a:buSzPct val="100000"/>
              <a:buChar char="•"/>
            </a:pPr>
            <a:r>
              <a:rPr lang="en-US" sz="1400" dirty="0">
                <a:solidFill>
                  <a:schemeClr val="tx1"/>
                </a:solidFill>
              </a:rPr>
              <a:t>The prophet Isaiah the son of Amoz, who prays and writes the vision (vv. 20, 32).</a:t>
            </a:r>
            <a:endParaRPr lang="en-US" sz="1400" dirty="0"/>
          </a:p>
          <a:p>
            <a:pPr marL="203200" indent="-203200">
              <a:spcAft>
                <a:spcPts val="600"/>
              </a:spcAft>
              <a:buSzPct val="100000"/>
              <a:buChar char="•"/>
            </a:pPr>
            <a:r>
              <a:rPr lang="en-US" sz="1400" dirty="0">
                <a:solidFill>
                  <a:schemeClr val="tx1"/>
                </a:solidFill>
              </a:rPr>
              <a:t>The angel of the LORD, who cuts off the mighty men of valour (v. 21).</a:t>
            </a:r>
            <a:endParaRPr lang="en-US" sz="1400" dirty="0"/>
          </a:p>
          <a:p>
            <a:pPr marL="203200" indent="-203200">
              <a:spcAft>
                <a:spcPts val="600"/>
              </a:spcAft>
              <a:buSzPct val="100000"/>
              <a:buChar char="•"/>
            </a:pPr>
            <a:r>
              <a:rPr lang="en-US" sz="1400" dirty="0">
                <a:solidFill>
                  <a:schemeClr val="tx1"/>
                </a:solidFill>
              </a:rPr>
              <a:t>Sennacherib's sons, who slay him (v. 21).</a:t>
            </a:r>
            <a:endParaRPr lang="en-US" sz="1400" dirty="0"/>
          </a:p>
          <a:p>
            <a:pPr marL="203200" indent="-203200">
              <a:spcAft>
                <a:spcPts val="600"/>
              </a:spcAft>
              <a:buSzPct val="100000"/>
              <a:buChar char="•"/>
            </a:pPr>
            <a:r>
              <a:rPr lang="en-US" sz="1400" dirty="0">
                <a:solidFill>
                  <a:schemeClr val="tx1"/>
                </a:solidFill>
              </a:rPr>
              <a:t>The ambassadors of the princes of Babylon (v. 31).</a:t>
            </a:r>
            <a:endParaRPr lang="en-US" sz="1400" dirty="0"/>
          </a:p>
          <a:p>
            <a:pPr marL="203200" indent="-203200">
              <a:spcAft>
                <a:spcPts val="600"/>
              </a:spcAft>
              <a:buSzPct val="100000"/>
              <a:buChar char="•"/>
            </a:pPr>
            <a:r>
              <a:rPr lang="en-US" sz="1400" dirty="0">
                <a:solidFill>
                  <a:schemeClr val="tx1"/>
                </a:solidFill>
              </a:rPr>
              <a:t>Manasseh his son, who reigns after him (v. 33).</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fenced cities of Judah (v. 1).</a:t>
            </a:r>
            <a:endParaRPr lang="en-US" sz="1400" dirty="0"/>
          </a:p>
          <a:p>
            <a:pPr marL="203200" indent="-203200">
              <a:spcAft>
                <a:spcPts val="600"/>
              </a:spcAft>
              <a:buSzPct val="100000"/>
              <a:buChar char="•"/>
            </a:pPr>
            <a:r>
              <a:rPr lang="en-US" sz="1400" dirty="0">
                <a:solidFill>
                  <a:schemeClr val="tx1"/>
                </a:solidFill>
              </a:rPr>
              <a:t>Jerusalem, its fountains, the brook, and the wall (vv. 2-5, 9).</a:t>
            </a:r>
            <a:endParaRPr lang="en-US" sz="1400" dirty="0"/>
          </a:p>
          <a:p>
            <a:pPr marL="203200" indent="-203200">
              <a:spcAft>
                <a:spcPts val="600"/>
              </a:spcAft>
              <a:buSzPct val="100000"/>
              <a:buChar char="•"/>
            </a:pPr>
            <a:r>
              <a:rPr lang="en-US" sz="1400" dirty="0">
                <a:solidFill>
                  <a:schemeClr val="tx1"/>
                </a:solidFill>
              </a:rPr>
              <a:t>Millo in the city of David (v. 5).</a:t>
            </a:r>
            <a:endParaRPr lang="en-US" sz="1400" dirty="0"/>
          </a:p>
          <a:p>
            <a:pPr marL="203200" indent="-203200">
              <a:spcAft>
                <a:spcPts val="600"/>
              </a:spcAft>
              <a:buSzPct val="100000"/>
              <a:buChar char="•"/>
            </a:pPr>
            <a:r>
              <a:rPr lang="en-US" sz="1400" dirty="0">
                <a:solidFill>
                  <a:schemeClr val="tx1"/>
                </a:solidFill>
              </a:rPr>
              <a:t>The street of the gate of the city (v. 6).</a:t>
            </a:r>
            <a:endParaRPr lang="en-US" sz="1400" dirty="0"/>
          </a:p>
          <a:p>
            <a:pPr marL="203200" indent="-203200">
              <a:spcAft>
                <a:spcPts val="600"/>
              </a:spcAft>
              <a:buSzPct val="100000"/>
              <a:buChar char="•"/>
            </a:pPr>
            <a:r>
              <a:rPr lang="en-US" sz="1400" dirty="0">
                <a:solidFill>
                  <a:schemeClr val="tx1"/>
                </a:solidFill>
              </a:rPr>
              <a:t>Lachish, where Sennacherib laid siege (v. 9).</a:t>
            </a:r>
            <a:endParaRPr lang="en-US" sz="1400" dirty="0"/>
          </a:p>
          <a:p>
            <a:pPr marL="203200" indent="-203200">
              <a:spcAft>
                <a:spcPts val="600"/>
              </a:spcAft>
              <a:buSzPct val="100000"/>
              <a:buChar char="•"/>
            </a:pPr>
            <a:r>
              <a:rPr lang="en-US" sz="1400" dirty="0">
                <a:solidFill>
                  <a:schemeClr val="tx1"/>
                </a:solidFill>
              </a:rPr>
              <a:t>The camp of the king of Assyria (v. 21).</a:t>
            </a:r>
            <a:endParaRPr lang="en-US" sz="1400" dirty="0"/>
          </a:p>
          <a:p>
            <a:pPr marL="203200" indent="-203200">
              <a:spcAft>
                <a:spcPts val="600"/>
              </a:spcAft>
              <a:buSzPct val="100000"/>
              <a:buChar char="•"/>
            </a:pPr>
            <a:r>
              <a:rPr lang="en-US" sz="1400" dirty="0">
                <a:solidFill>
                  <a:schemeClr val="tx1"/>
                </a:solidFill>
              </a:rPr>
              <a:t>The house of his god in his own land (v. 21).</a:t>
            </a:r>
            <a:endParaRPr lang="en-US" sz="1400" dirty="0"/>
          </a:p>
          <a:p>
            <a:pPr marL="203200" indent="-203200">
              <a:spcAft>
                <a:spcPts val="600"/>
              </a:spcAft>
              <a:buSzPct val="100000"/>
              <a:buChar char="•"/>
            </a:pPr>
            <a:r>
              <a:rPr lang="en-US" sz="1400" dirty="0">
                <a:solidFill>
                  <a:schemeClr val="tx1"/>
                </a:solidFill>
              </a:rPr>
              <a:t>The upper watercourse of Gihon, on the west side of the city of David (v. 30).</a:t>
            </a:r>
            <a:endParaRPr lang="en-US" sz="1400" dirty="0"/>
          </a:p>
          <a:p>
            <a:pPr marL="203200" indent="-203200">
              <a:spcAft>
                <a:spcPts val="600"/>
              </a:spcAft>
              <a:buSzPct val="100000"/>
              <a:buChar char="•"/>
            </a:pPr>
            <a:r>
              <a:rPr lang="en-US" sz="1400" dirty="0">
                <a:solidFill>
                  <a:schemeClr val="tx1"/>
                </a:solidFill>
              </a:rPr>
              <a:t>The sepulchres of the sons of David (v. 33).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32 — Sennacherib; Ill, Heal, Pride</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701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Hezekiah's reforms and the passover, Sennacherib comes (v. 1).</a:t>
            </a:r>
            <a:endParaRPr lang="en-US" sz="1600" dirty="0"/>
          </a:p>
          <a:p>
            <a:pPr marL="203200" indent="-203200">
              <a:spcAft>
                <a:spcPts val="1000"/>
              </a:spcAft>
              <a:buSzPct val="100000"/>
              <a:buChar char="•"/>
            </a:pPr>
            <a:r>
              <a:rPr lang="en-US" sz="1600" dirty="0">
                <a:solidFill>
                  <a:schemeClr val="tx1"/>
                </a:solidFill>
              </a:rPr>
              <a:t>The siege of Lachish and the railing come before the deliverance (vv. 9-21).</a:t>
            </a:r>
            <a:endParaRPr lang="en-US" sz="1600" dirty="0"/>
          </a:p>
          <a:p>
            <a:pPr marL="203200" indent="-203200">
              <a:spcAft>
                <a:spcPts val="1000"/>
              </a:spcAft>
              <a:buSzPct val="100000"/>
              <a:buChar char="•"/>
            </a:pPr>
            <a:r>
              <a:rPr lang="en-US" sz="1600" dirty="0">
                <a:solidFill>
                  <a:schemeClr val="tx1"/>
                </a:solidFill>
              </a:rPr>
              <a:t>In those days Hezekiah was sick; the ambassadors come after the wonder (vv. 24, 31).</a:t>
            </a:r>
            <a:endParaRPr lang="en-US" sz="1600" dirty="0"/>
          </a:p>
          <a:p>
            <a:pPr marL="203200" indent="-203200">
              <a:spcAft>
                <a:spcPts val="1000"/>
              </a:spcAft>
              <a:buSzPct val="100000"/>
              <a:buChar char="•"/>
            </a:pPr>
            <a:r>
              <a:rPr lang="en-US" sz="1600" dirty="0">
                <a:solidFill>
                  <a:schemeClr val="tx1"/>
                </a:solidFill>
              </a:rPr>
              <a:t>Hezekiah dies and Manasseh reigns (v. 33).</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701 BC, derived from the same campaign in 2 Kings 18-19, stated there as 701 BC.</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Exodus 23 — ML: Justice; 3 Feasts; Angel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Laws for: false witnessing, following the masses in doing evil, testifying in a dispute so as to side with a multitude to pervert justice, loose animal, perverting justice due the needy, killing the innocent, taking bribes, oppressing strangers. Sabbath year, day. Three national feasts: Unleavned Bread, Harvest, Ingathering. Bring choice first fruits. No boil kid in mother's milk. Angel sent before you to guard you, obey his voice. Inhabitants to be driven out slowly.</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Israel must not raise a false report, follow a multitude to do evil, or wrest judgment, nor favour the poor or the rich in a cause. An enemy's straying ox or ass must be brought back, and his fallen ass helped. No gift may be taken, and the stranger must not be oppressed, for Israel were strangers in Egypt. The land rests in the seventh year, and work rests on the seventh day. Three times a year all males keep feasts: unleavened bread, harvest, and ingathering. The LORD sends an Angel before them, in whom is his name; if they obey, he will drive out the nations by little and little. No covenant may be made with them.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Exodus 23 — ML: Justice; 3 Feasts; Angel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Laws of honest witness and justice for the poor and the stranger; the sabbath year and day; three yearly feasts; the Angel sent before Israel; the nations driven out by little and little.</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Thou shalt not raise a false report, nor be an unrighteous witness, nor follow a multitude to do evil, nor wrest judgment, nor countenance a poor man in his cause (vv. 1-3).</a:t>
            </a:r>
            <a:endParaRPr lang="en-US" sz="1400" dirty="0"/>
          </a:p>
          <a:p>
            <a:pPr marL="203200" indent="-203200">
              <a:spcAft>
                <a:spcPts val="500"/>
              </a:spcAft>
              <a:buSzPct val="100000"/>
              <a:buChar char="•"/>
            </a:pPr>
            <a:r>
              <a:rPr lang="en-US" sz="1400" dirty="0">
                <a:solidFill>
                  <a:schemeClr val="tx1"/>
                </a:solidFill>
              </a:rPr>
              <a:t>Bring back thine enemy's ox or ass going astray, and help him whose ass lies under his burden (vv. 4-5).</a:t>
            </a:r>
            <a:endParaRPr lang="en-US" sz="1400" dirty="0"/>
          </a:p>
          <a:p>
            <a:pPr marL="203200" indent="-203200">
              <a:spcAft>
                <a:spcPts val="500"/>
              </a:spcAft>
              <a:buSzPct val="100000"/>
              <a:buChar char="•"/>
            </a:pPr>
            <a:r>
              <a:rPr lang="en-US" sz="1400" dirty="0">
                <a:solidFill>
                  <a:schemeClr val="tx1"/>
                </a:solidFill>
              </a:rPr>
              <a:t>Wrest not the judgment of thy poor; keep far from a false matter; take no gift, for the gift blindeth the wise. Oppress not a stranger, for ye were strangers in Egypt (vv. 6-9).</a:t>
            </a:r>
            <a:endParaRPr lang="en-US" sz="1400" dirty="0"/>
          </a:p>
          <a:p>
            <a:pPr marL="203200" indent="-203200">
              <a:spcAft>
                <a:spcPts val="500"/>
              </a:spcAft>
              <a:buSzPct val="100000"/>
              <a:buChar char="•"/>
            </a:pPr>
            <a:r>
              <a:rPr lang="en-US" sz="1400" dirty="0">
                <a:solidFill>
                  <a:schemeClr val="tx1"/>
                </a:solidFill>
              </a:rPr>
              <a:t>Six years sow the land, but the seventh year let it rest, that the poor may eat. Six days work, and on the seventh day rest, that ox, ass, and stranger may be refreshed. Make no mention of other gods (vv. 10-13).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Exodus 23 — ML: Justice; 3 Feasts; Angel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Three times in the year keep a feast: unleavened bread in the month Abib, harvest, and ingathering at the end of the year. None shall appear before me empty (vv. 14-17).</a:t>
            </a:r>
            <a:endParaRPr lang="en-US" sz="1400" dirty="0"/>
          </a:p>
          <a:p>
            <a:pPr marL="203200" indent="-203200">
              <a:spcAft>
                <a:spcPts val="500"/>
              </a:spcAft>
              <a:buSzPct val="100000"/>
              <a:buChar char="•"/>
            </a:pPr>
            <a:r>
              <a:rPr lang="en-US" sz="1400" dirty="0">
                <a:solidFill>
                  <a:schemeClr val="tx1"/>
                </a:solidFill>
              </a:rPr>
              <a:t>Offer not the blood of my sacrifice with leavened bread. Bring the first of the firstfruits. Thou shalt not seethe a kid in his mother's milk (vv. 18-19).</a:t>
            </a:r>
            <a:endParaRPr lang="en-US" sz="1400" dirty="0"/>
          </a:p>
          <a:p>
            <a:pPr marL="203200" indent="-203200">
              <a:spcAft>
                <a:spcPts val="500"/>
              </a:spcAft>
              <a:buSzPct val="100000"/>
              <a:buChar char="•"/>
            </a:pPr>
            <a:r>
              <a:rPr lang="en-US" sz="1400" dirty="0">
                <a:solidFill>
                  <a:schemeClr val="tx1"/>
                </a:solidFill>
              </a:rPr>
              <a:t>I send an Angel before thee, to keep thee in the way. Obey his voice, provoke him not, for my name is in him. Then I will be an enemy unto thine enemies (vv. 20-22).</a:t>
            </a:r>
            <a:endParaRPr lang="en-US" sz="1400" dirty="0"/>
          </a:p>
          <a:p>
            <a:pPr marL="203200" indent="-203200">
              <a:spcAft>
                <a:spcPts val="500"/>
              </a:spcAft>
              <a:buSzPct val="100000"/>
              <a:buChar char="•"/>
            </a:pPr>
            <a:r>
              <a:rPr lang="en-US" sz="1400" dirty="0">
                <a:solidFill>
                  <a:schemeClr val="tx1"/>
                </a:solidFill>
              </a:rPr>
              <a:t>Overthrow their gods and break down their images. Serve the LORD, and he shall bless thy bread and water and take sickness away (vv. 23-26).</a:t>
            </a:r>
            <a:endParaRPr lang="en-US" sz="1400" dirty="0"/>
          </a:p>
          <a:p>
            <a:pPr marL="203200" indent="-203200">
              <a:spcAft>
                <a:spcPts val="500"/>
              </a:spcAft>
              <a:buSzPct val="100000"/>
              <a:buChar char="•"/>
            </a:pPr>
            <a:r>
              <a:rPr lang="en-US" sz="1400" dirty="0">
                <a:solidFill>
                  <a:schemeClr val="tx1"/>
                </a:solidFill>
              </a:rPr>
              <a:t>I will send my fear and hornets before thee. By little and little I will drive them out, lest the land become desolate. Make no covenant with them, nor with their gods, lest it be a snare (vv. 27-33).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Exodus 23 — ML: Justice; 3 Feasts; Angel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Exod 34:18-26. </a:t>
            </a:r>
            <a:pPr indent="0" marL="0">
              <a:spcAft>
                <a:spcPts val="1400"/>
              </a:spcAft>
              <a:buNone/>
            </a:pPr>
            <a:r>
              <a:rPr lang="en-US" sz="1700" dirty="0">
                <a:solidFill>
                  <a:schemeClr val="tx1"/>
                </a:solidFill>
              </a:rPr>
              <a:t>The three feasts, none to appear empty, no leavened bread with the blood, the first of the firstfruits, and the kid in his mother's milk, in nearly the same wording as vv. 15-19. This is a renewal of the same laws.</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Exodus 23 — ML: Justice; 3 Feasts; Angel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Exod 23</a:t>
            </a:r>
            <a:endParaRPr lang="en-US" sz="1500" dirty="0"/>
          </a:p>
          <a:p>
            <a:pPr marL="177800" indent="-177800">
              <a:spcAft>
                <a:spcPts val="300"/>
              </a:spcAft>
              <a:buSzPct val="100000"/>
              <a:buChar char="•"/>
            </a:pPr>
            <a:r>
              <a:rPr lang="en-US" sz="1400" b="1" dirty="0">
                <a:solidFill>
                  <a:schemeClr val="accent1"/>
                </a:solidFill>
              </a:rPr>
              <a:t>Deut 16:16. </a:t>
            </a:r>
            <a:pPr indent="0" marL="0">
              <a:spcAft>
                <a:spcPts val="300"/>
              </a:spcAft>
              <a:buNone/>
            </a:pPr>
            <a:r>
              <a:rPr lang="en-US" sz="1400" dirty="0">
                <a:solidFill>
                  <a:schemeClr val="tx1"/>
                </a:solidFill>
              </a:rPr>
              <a:t>Three times in a year shall all thy males appear before the LORD thy God, restating vv. 14-17.</a:t>
            </a:r>
            <a:endParaRPr lang="en-US" sz="1500" dirty="0"/>
          </a:p>
          <a:p>
            <a:pPr marL="177800" indent="-177800">
              <a:spcAft>
                <a:spcPts val="300"/>
              </a:spcAft>
              <a:buSzPct val="100000"/>
              <a:buChar char="•"/>
            </a:pPr>
            <a:r>
              <a:rPr lang="en-US" sz="1400" b="1" dirty="0">
                <a:solidFill>
                  <a:schemeClr val="accent1"/>
                </a:solidFill>
              </a:rPr>
              <a:t>Deut 16:19. </a:t>
            </a:r>
            <a:pPr indent="0" marL="0">
              <a:spcAft>
                <a:spcPts val="300"/>
              </a:spcAft>
              <a:buNone/>
            </a:pPr>
            <a:r>
              <a:rPr lang="en-US" sz="1400" dirty="0">
                <a:solidFill>
                  <a:schemeClr val="tx1"/>
                </a:solidFill>
              </a:rPr>
              <a:t>Thou shalt not wrest judgment; thou shalt not respect persons, neither take a gift, restating vv. 6-8.</a:t>
            </a:r>
            <a:endParaRPr lang="en-US" sz="1500" dirty="0"/>
          </a:p>
          <a:p>
            <a:pPr marL="177800" indent="-177800">
              <a:spcAft>
                <a:spcPts val="300"/>
              </a:spcAft>
              <a:buSzPct val="100000"/>
              <a:buChar char="•"/>
            </a:pPr>
            <a:r>
              <a:rPr lang="en-US" sz="1400" b="1" dirty="0">
                <a:solidFill>
                  <a:schemeClr val="accent1"/>
                </a:solidFill>
              </a:rPr>
              <a:t>Lev 23:39. </a:t>
            </a:r>
            <a:pPr indent="0" marL="0">
              <a:spcAft>
                <a:spcPts val="300"/>
              </a:spcAft>
              <a:buNone/>
            </a:pPr>
            <a:r>
              <a:rPr lang="en-US" sz="1400" dirty="0">
                <a:solidFill>
                  <a:schemeClr val="tx1"/>
                </a:solidFill>
              </a:rPr>
              <a:t>When ye have gathered in the fruit of the land, ye shall keep a feast unto the LORD seven days, the ingathering of v. 16.</a:t>
            </a:r>
            <a:endParaRPr lang="en-US" sz="1500" dirty="0"/>
          </a:p>
          <a:p>
            <a:pPr marL="177800" indent="-177800">
              <a:spcAft>
                <a:spcPts val="300"/>
              </a:spcAft>
              <a:buSzPct val="100000"/>
              <a:buChar char="•"/>
            </a:pPr>
            <a:r>
              <a:rPr lang="en-US" sz="1400" b="1" dirty="0">
                <a:solidFill>
                  <a:schemeClr val="accent1"/>
                </a:solidFill>
              </a:rPr>
              <a:t>Deut 14:21. </a:t>
            </a:r>
            <a:pPr indent="0" marL="0">
              <a:spcAft>
                <a:spcPts val="300"/>
              </a:spcAft>
              <a:buNone/>
            </a:pPr>
            <a:r>
              <a:rPr lang="en-US" sz="1400" dirty="0">
                <a:solidFill>
                  <a:schemeClr val="tx1"/>
                </a:solidFill>
              </a:rPr>
              <a:t>Thou shalt not seethe a kid in his mother's milk, restating v. 19.</a:t>
            </a:r>
            <a:endParaRPr lang="en-US" sz="1500" dirty="0"/>
          </a:p>
          <a:p>
            <a:pPr marL="177800" indent="-177800">
              <a:spcAft>
                <a:spcPts val="300"/>
              </a:spcAft>
              <a:buSzPct val="100000"/>
              <a:buChar char="•"/>
            </a:pPr>
            <a:r>
              <a:rPr lang="en-US" sz="1400" b="1" dirty="0">
                <a:solidFill>
                  <a:schemeClr val="accent1"/>
                </a:solidFill>
              </a:rPr>
              <a:t>Deut 22:1. </a:t>
            </a:r>
            <a:pPr indent="0" marL="0">
              <a:spcAft>
                <a:spcPts val="300"/>
              </a:spcAft>
              <a:buNone/>
            </a:pPr>
            <a:r>
              <a:rPr lang="en-US" sz="1400" dirty="0">
                <a:solidFill>
                  <a:schemeClr val="tx1"/>
                </a:solidFill>
              </a:rPr>
              <a:t>Thou shalt not see the brother's ox or his sheep go astray, restating v. 4.</a:t>
            </a:r>
            <a:endParaRPr lang="en-US" sz="1500" dirty="0"/>
          </a:p>
          <a:p>
            <a:pPr marL="177800" indent="-177800">
              <a:spcAft>
                <a:spcPts val="300"/>
              </a:spcAft>
              <a:buSzPct val="100000"/>
              <a:buChar char="•"/>
            </a:pPr>
            <a:r>
              <a:rPr lang="en-US" sz="1400" b="1" dirty="0">
                <a:solidFill>
                  <a:schemeClr val="accent1"/>
                </a:solidFill>
              </a:rPr>
              <a:t>Lev 25:4. </a:t>
            </a:r>
            <a:pPr indent="0" marL="0">
              <a:spcAft>
                <a:spcPts val="300"/>
              </a:spcAft>
              <a:buNone/>
            </a:pPr>
            <a:r>
              <a:rPr lang="en-US" sz="1400" dirty="0">
                <a:solidFill>
                  <a:schemeClr val="tx1"/>
                </a:solidFill>
              </a:rPr>
              <a:t>In the seventh year shall be a sabbath of rest unto the land, restating vv. 10-11.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An unrighteous witness</a:t>
            </a:r>
            <a:endParaRPr lang="en-US" sz="1500" dirty="0"/>
          </a:p>
          <a:p>
            <a:pPr marL="177800" indent="-177800">
              <a:spcAft>
                <a:spcPts val="300"/>
              </a:spcAft>
              <a:buSzPct val="100000"/>
              <a:buChar char="•"/>
            </a:pPr>
            <a:r>
              <a:rPr lang="en-US" sz="1400" b="1" dirty="0">
                <a:solidFill>
                  <a:schemeClr val="accent1"/>
                </a:solidFill>
              </a:rPr>
              <a:t>Deut 19:18. </a:t>
            </a:r>
            <a:pPr indent="0" marL="0">
              <a:spcAft>
                <a:spcPts val="300"/>
              </a:spcAft>
              <a:buNone/>
            </a:pPr>
            <a:r>
              <a:rPr lang="en-US" sz="1400" dirty="0">
                <a:solidFill>
                  <a:schemeClr val="tx1"/>
                </a:solidFill>
              </a:rPr>
              <a:t>If the witness be a false witness, the law against v. 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Exodus 23 — ML: Justice; 3 Feasts; Angel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Love thine enemy</a:t>
            </a:r>
            <a:endParaRPr lang="en-US" sz="1500" dirty="0"/>
          </a:p>
          <a:p>
            <a:pPr marL="177800" indent="-177800">
              <a:spcAft>
                <a:spcPts val="300"/>
              </a:spcAft>
              <a:buSzPct val="100000"/>
              <a:buChar char="•"/>
            </a:pPr>
            <a:r>
              <a:rPr lang="en-US" sz="1400" b="1" dirty="0">
                <a:solidFill>
                  <a:schemeClr val="accent1"/>
                </a:solidFill>
              </a:rPr>
              <a:t>Prov 25:21. </a:t>
            </a:r>
            <a:pPr indent="0" marL="0">
              <a:spcAft>
                <a:spcPts val="300"/>
              </a:spcAft>
              <a:buNone/>
            </a:pPr>
            <a:r>
              <a:rPr lang="en-US" sz="1400" dirty="0">
                <a:solidFill>
                  <a:schemeClr val="tx1"/>
                </a:solidFill>
              </a:rPr>
              <a:t>If thine enemy be hungry, give him bread to eat, like vv. 4-5.</a:t>
            </a:r>
            <a:endParaRPr lang="en-US" sz="1500" dirty="0"/>
          </a:p>
          <a:p>
            <a:pPr marL="177800" indent="-177800">
              <a:spcAft>
                <a:spcPts val="300"/>
              </a:spcAft>
              <a:buSzPct val="100000"/>
              <a:buChar char="•"/>
            </a:pPr>
            <a:r>
              <a:rPr lang="en-US" sz="1400" b="1" dirty="0">
                <a:solidFill>
                  <a:schemeClr val="accent1"/>
                </a:solidFill>
              </a:rPr>
              <a:t>Matt 5:44. </a:t>
            </a:r>
            <a:pPr indent="0" marL="0">
              <a:spcAft>
                <a:spcPts val="300"/>
              </a:spcAft>
              <a:buNone/>
            </a:pPr>
            <a:r>
              <a:rPr lang="en-US" sz="1400" dirty="0">
                <a:solidFill>
                  <a:schemeClr val="tx1"/>
                </a:solidFill>
              </a:rPr>
              <a:t>Love your enemies, do good to them that hate you, like vv. 4-5.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Angel with my name</a:t>
            </a:r>
            <a:endParaRPr lang="en-US" sz="1500" dirty="0"/>
          </a:p>
          <a:p>
            <a:pPr marL="177800" indent="-177800">
              <a:spcAft>
                <a:spcPts val="300"/>
              </a:spcAft>
              <a:buSzPct val="100000"/>
              <a:buChar char="•"/>
            </a:pPr>
            <a:r>
              <a:rPr lang="en-US" sz="1400" b="1" dirty="0">
                <a:solidFill>
                  <a:schemeClr val="accent1"/>
                </a:solidFill>
              </a:rPr>
              <a:t>Exod 32:34. </a:t>
            </a:r>
            <a:pPr indent="0" marL="0">
              <a:spcAft>
                <a:spcPts val="300"/>
              </a:spcAft>
              <a:buNone/>
            </a:pPr>
            <a:r>
              <a:rPr lang="en-US" sz="1400" dirty="0">
                <a:solidFill>
                  <a:schemeClr val="tx1"/>
                </a:solidFill>
              </a:rPr>
              <a:t>Behold, mine Angel shall go before thee, the same Angel as v. 20.</a:t>
            </a:r>
            <a:endParaRPr lang="en-US" sz="1500" dirty="0"/>
          </a:p>
          <a:p>
            <a:pPr marL="177800" indent="-177800">
              <a:spcAft>
                <a:spcPts val="300"/>
              </a:spcAft>
              <a:buSzPct val="100000"/>
              <a:buChar char="•"/>
            </a:pPr>
            <a:r>
              <a:rPr lang="en-US" sz="1400" b="1" dirty="0">
                <a:solidFill>
                  <a:schemeClr val="accent1"/>
                </a:solidFill>
              </a:rPr>
              <a:t>Josh 5:14. </a:t>
            </a:r>
            <a:pPr indent="0" marL="0">
              <a:spcAft>
                <a:spcPts val="300"/>
              </a:spcAft>
              <a:buNone/>
            </a:pPr>
            <a:r>
              <a:rPr lang="en-US" sz="1400" dirty="0">
                <a:solidFill>
                  <a:schemeClr val="tx1"/>
                </a:solidFill>
              </a:rPr>
              <a:t>As captain of the host of the LORD am I now come, the one who goes before them, like v. 23.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By little and little</a:t>
            </a:r>
            <a:endParaRPr lang="en-US" sz="1500" dirty="0"/>
          </a:p>
          <a:p>
            <a:pPr marL="177800" indent="-177800">
              <a:spcAft>
                <a:spcPts val="300"/>
              </a:spcAft>
              <a:buSzPct val="100000"/>
              <a:buChar char="•"/>
            </a:pPr>
            <a:r>
              <a:rPr lang="en-US" sz="1400" b="1" dirty="0">
                <a:solidFill>
                  <a:schemeClr val="accent1"/>
                </a:solidFill>
              </a:rPr>
              <a:t>Judg 2:3. </a:t>
            </a:r>
            <a:pPr indent="0" marL="0">
              <a:spcAft>
                <a:spcPts val="300"/>
              </a:spcAft>
              <a:buNone/>
            </a:pPr>
            <a:r>
              <a:rPr lang="en-US" sz="1400" dirty="0">
                <a:solidFill>
                  <a:schemeClr val="tx1"/>
                </a:solidFill>
              </a:rPr>
              <a:t>I will not drive them out from before you; but they shall be as thorns in your sides, the snare of v. 33.</a:t>
            </a:r>
            <a:endParaRPr lang="en-US" sz="1500" dirty="0"/>
          </a:p>
          <a:p>
            <a:pPr marL="177800" indent="-177800">
              <a:spcAft>
                <a:spcPts val="300"/>
              </a:spcAft>
              <a:buSzPct val="100000"/>
              <a:buChar char="•"/>
            </a:pPr>
            <a:r>
              <a:rPr lang="en-US" sz="1400" b="1" dirty="0">
                <a:solidFill>
                  <a:schemeClr val="accent1"/>
                </a:solidFill>
              </a:rPr>
              <a:t>Deut 7:22. </a:t>
            </a:r>
            <a:pPr indent="0" marL="0">
              <a:spcAft>
                <a:spcPts val="300"/>
              </a:spcAft>
              <a:buNone/>
            </a:pPr>
            <a:r>
              <a:rPr lang="en-US" sz="1400" dirty="0">
                <a:solidFill>
                  <a:schemeClr val="tx1"/>
                </a:solidFill>
              </a:rPr>
              <a:t>The LORD thy God will put out those nations before thee by little and little, like vv. 29-30.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Feasts later kept</a:t>
            </a:r>
            <a:endParaRPr lang="en-US" sz="1500" dirty="0"/>
          </a:p>
          <a:p>
            <a:pPr marL="177800" indent="-177800">
              <a:spcAft>
                <a:spcPts val="300"/>
              </a:spcAft>
              <a:buSzPct val="100000"/>
              <a:buChar char="•"/>
            </a:pPr>
            <a:r>
              <a:rPr lang="en-US" sz="1400" b="1" dirty="0">
                <a:solidFill>
                  <a:schemeClr val="accent1"/>
                </a:solidFill>
              </a:rPr>
              <a:t>John 7:2. </a:t>
            </a:r>
            <a:pPr indent="0" marL="0">
              <a:spcAft>
                <a:spcPts val="300"/>
              </a:spcAft>
              <a:buNone/>
            </a:pPr>
            <a:r>
              <a:rPr lang="en-US" sz="1400" dirty="0">
                <a:solidFill>
                  <a:schemeClr val="tx1"/>
                </a:solidFill>
              </a:rPr>
              <a:t>The Jews' feast of tabernacles was at hand, the ingathering of v. 16.</a:t>
            </a:r>
            <a:endParaRPr lang="en-US" sz="1500" dirty="0"/>
          </a:p>
          <a:p>
            <a:pPr marL="177800" indent="-177800">
              <a:spcAft>
                <a:spcPts val="300"/>
              </a:spcAft>
              <a:buSzPct val="100000"/>
              <a:buChar char="•"/>
            </a:pPr>
            <a:r>
              <a:rPr lang="en-US" sz="1400" b="1" dirty="0">
                <a:solidFill>
                  <a:schemeClr val="accent1"/>
                </a:solidFill>
              </a:rPr>
              <a:t>Neh 8:14. </a:t>
            </a:r>
            <a:pPr indent="0" marL="0">
              <a:spcAft>
                <a:spcPts val="300"/>
              </a:spcAft>
              <a:buNone/>
            </a:pPr>
            <a:r>
              <a:rPr lang="en-US" sz="1400" dirty="0">
                <a:solidFill>
                  <a:schemeClr val="tx1"/>
                </a:solidFill>
              </a:rPr>
              <a:t>The children of Israel should dwell in booths in the feast of the seventh month, the ingathering of v. 16.</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Exodus 23 — ML: Justice; 3 Feasts; Angel</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Decline after many to wrest judgment means side with the many to pervert justice, as in the ESV.</a:t>
            </a:r>
            <a:endParaRPr lang="en-US" sz="1600" dirty="0"/>
          </a:p>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Countenance means show partiality to, as in the ESV, be partial to a poor man.</a:t>
            </a:r>
            <a:endParaRPr lang="en-US" sz="1600" dirty="0"/>
          </a:p>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Wouldest forbear to help him, thou shalt surely help with him; the ESV reads you shall rescue it with him.</a:t>
            </a:r>
            <a:endParaRPr lang="en-US" sz="1600" dirty="0"/>
          </a:p>
          <a:p>
            <a:pPr indent="0" marL="0">
              <a:spcAft>
                <a:spcPts val="800"/>
              </a:spcAft>
              <a:buNone/>
            </a:pPr>
            <a:r>
              <a:rPr lang="en-US" sz="1600" b="1" dirty="0">
                <a:solidFill>
                  <a:schemeClr val="accent1"/>
                </a:solidFill>
              </a:rPr>
              <a:t>v. 15. </a:t>
            </a:r>
            <a:pPr indent="0" marL="0">
              <a:spcAft>
                <a:spcPts val="800"/>
              </a:spcAft>
              <a:buNone/>
            </a:pPr>
            <a:r>
              <a:rPr lang="en-US" sz="1600" dirty="0">
                <a:solidFill>
                  <a:schemeClr val="tx1"/>
                </a:solidFill>
              </a:rPr>
              <a:t>Abib is the month of ripening ears, "aviv," later called Nisan.</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My name is in him means the Angel bears God's authority and name.</a:t>
            </a:r>
            <a:endParaRPr lang="en-US" sz="1600" dirty="0"/>
          </a:p>
          <a:p>
            <a:pPr indent="0" marL="0">
              <a:spcAft>
                <a:spcPts val="800"/>
              </a:spcAft>
              <a:buNone/>
            </a:pPr>
            <a:r>
              <a:rPr lang="en-US" sz="1600" b="1" dirty="0">
                <a:solidFill>
                  <a:schemeClr val="accent1"/>
                </a:solidFill>
              </a:rPr>
              <a:t>v. 28. </a:t>
            </a:r>
            <a:pPr indent="0" marL="0">
              <a:spcAft>
                <a:spcPts val="800"/>
              </a:spcAft>
              <a:buNone/>
            </a:pPr>
            <a:r>
              <a:rPr lang="en-US" sz="1600" dirty="0">
                <a:solidFill>
                  <a:schemeClr val="tx1"/>
                </a:solidFill>
              </a:rPr>
              <a:t>Hornets translates "tsirah." Some read it as a figure for terror or panic.</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Exodus 23 — ML: Justice; 3 Feasts; Angel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LORD, who speaks these judgments (vv. 7, 13-14, 20-33).</a:t>
            </a:r>
            <a:endParaRPr lang="en-US" sz="1400" dirty="0"/>
          </a:p>
          <a:p>
            <a:pPr marL="203200" indent="-203200">
              <a:spcAft>
                <a:spcPts val="600"/>
              </a:spcAft>
              <a:buSzPct val="100000"/>
              <a:buChar char="•"/>
            </a:pPr>
            <a:r>
              <a:rPr lang="en-US" sz="1400" dirty="0">
                <a:solidFill>
                  <a:schemeClr val="tx1"/>
                </a:solidFill>
              </a:rPr>
              <a:t>Thou and ye, Israel at Sinai (vv. 1-33).</a:t>
            </a:r>
            <a:endParaRPr lang="en-US" sz="1400" dirty="0"/>
          </a:p>
          <a:p>
            <a:pPr marL="203200" indent="-203200">
              <a:spcAft>
                <a:spcPts val="600"/>
              </a:spcAft>
              <a:buSzPct val="100000"/>
              <a:buChar char="•"/>
            </a:pPr>
            <a:r>
              <a:rPr lang="en-US" sz="1400" dirty="0">
                <a:solidFill>
                  <a:schemeClr val="tx1"/>
                </a:solidFill>
              </a:rPr>
              <a:t>The wicked, the multitude, the poor man, and the innocent and righteous (vv. 1-3, 6-7).</a:t>
            </a:r>
            <a:endParaRPr lang="en-US" sz="1400" dirty="0"/>
          </a:p>
          <a:p>
            <a:pPr marL="203200" indent="-203200">
              <a:spcAft>
                <a:spcPts val="600"/>
              </a:spcAft>
              <a:buSzPct val="100000"/>
              <a:buChar char="•"/>
            </a:pPr>
            <a:r>
              <a:rPr lang="en-US" sz="1400" dirty="0">
                <a:solidFill>
                  <a:schemeClr val="tx1"/>
                </a:solidFill>
              </a:rPr>
              <a:t>Thine enemy and him that hateth thee (vv. 4-5).</a:t>
            </a:r>
            <a:endParaRPr lang="en-US" sz="1400" dirty="0"/>
          </a:p>
          <a:p>
            <a:pPr marL="203200" indent="-203200">
              <a:spcAft>
                <a:spcPts val="600"/>
              </a:spcAft>
              <a:buSzPct val="100000"/>
              <a:buChar char="•"/>
            </a:pPr>
            <a:r>
              <a:rPr lang="en-US" sz="1400" dirty="0">
                <a:solidFill>
                  <a:schemeClr val="tx1"/>
                </a:solidFill>
              </a:rPr>
              <a:t>The stranger and the son of thy handmaid (vv. 9, 12).</a:t>
            </a:r>
            <a:endParaRPr lang="en-US" sz="1400" dirty="0"/>
          </a:p>
          <a:p>
            <a:pPr marL="203200" indent="-203200">
              <a:spcAft>
                <a:spcPts val="600"/>
              </a:spcAft>
              <a:buSzPct val="100000"/>
              <a:buChar char="•"/>
            </a:pPr>
            <a:r>
              <a:rPr lang="en-US" sz="1400" dirty="0">
                <a:solidFill>
                  <a:schemeClr val="tx1"/>
                </a:solidFill>
              </a:rPr>
              <a:t>All thy males, who appear before the Lord GOD (v. 17).</a:t>
            </a:r>
            <a:endParaRPr lang="en-US" sz="1400" dirty="0"/>
          </a:p>
          <a:p>
            <a:pPr marL="203200" indent="-203200">
              <a:spcAft>
                <a:spcPts val="600"/>
              </a:spcAft>
              <a:buSzPct val="100000"/>
              <a:buChar char="•"/>
            </a:pPr>
            <a:r>
              <a:rPr lang="en-US" sz="1400" dirty="0">
                <a:solidFill>
                  <a:schemeClr val="tx1"/>
                </a:solidFill>
              </a:rPr>
              <a:t>The Angel sent before thee (vv. 20-23).</a:t>
            </a:r>
            <a:endParaRPr lang="en-US" sz="1400" dirty="0"/>
          </a:p>
          <a:p>
            <a:pPr marL="203200" indent="-203200">
              <a:spcAft>
                <a:spcPts val="600"/>
              </a:spcAft>
              <a:buSzPct val="100000"/>
              <a:buChar char="•"/>
            </a:pPr>
            <a:r>
              <a:rPr lang="en-US" sz="1400" dirty="0">
                <a:solidFill>
                  <a:schemeClr val="tx1"/>
                </a:solidFill>
              </a:rPr>
              <a:t>The Amorites, Hittites, Perizzites, Canaanites, Hivites, and Jebusites (vv. 23, 28).</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Mount Sinai, where the LORD speaks, as Exod 19:20 places it, since this chapter names no place for the speaking.</a:t>
            </a:r>
            <a:endParaRPr lang="en-US" sz="1400" dirty="0"/>
          </a:p>
          <a:p>
            <a:pPr marL="203200" indent="-203200">
              <a:spcAft>
                <a:spcPts val="600"/>
              </a:spcAft>
              <a:buSzPct val="100000"/>
              <a:buChar char="•"/>
            </a:pPr>
            <a:r>
              <a:rPr lang="en-US" sz="1400" dirty="0">
                <a:solidFill>
                  <a:schemeClr val="tx1"/>
                </a:solidFill>
              </a:rPr>
              <a:t>The land of Egypt, where they were strangers (vv. 9, 15).</a:t>
            </a:r>
            <a:endParaRPr lang="en-US" sz="1400" dirty="0"/>
          </a:p>
          <a:p>
            <a:pPr marL="203200" indent="-203200">
              <a:spcAft>
                <a:spcPts val="600"/>
              </a:spcAft>
              <a:buSzPct val="100000"/>
              <a:buChar char="•"/>
            </a:pPr>
            <a:r>
              <a:rPr lang="en-US" sz="1400" dirty="0">
                <a:solidFill>
                  <a:schemeClr val="tx1"/>
                </a:solidFill>
              </a:rPr>
              <a:t>The house of the LORD thy God (v. 19).</a:t>
            </a:r>
            <a:endParaRPr lang="en-US" sz="1400" dirty="0"/>
          </a:p>
          <a:p>
            <a:pPr marL="203200" indent="-203200">
              <a:spcAft>
                <a:spcPts val="600"/>
              </a:spcAft>
              <a:buSzPct val="100000"/>
              <a:buChar char="•"/>
            </a:pPr>
            <a:r>
              <a:rPr lang="en-US" sz="1400" dirty="0">
                <a:solidFill>
                  <a:schemeClr val="tx1"/>
                </a:solidFill>
              </a:rPr>
              <a:t>The place which I have prepared (v. 20).</a:t>
            </a:r>
            <a:endParaRPr lang="en-US" sz="1400" dirty="0"/>
          </a:p>
          <a:p>
            <a:pPr marL="203200" indent="-203200">
              <a:spcAft>
                <a:spcPts val="600"/>
              </a:spcAft>
              <a:buSzPct val="100000"/>
              <a:buChar char="•"/>
            </a:pPr>
            <a:r>
              <a:rPr lang="en-US" sz="1400" dirty="0">
                <a:solidFill>
                  <a:schemeClr val="tx1"/>
                </a:solidFill>
              </a:rPr>
              <a:t>The land of the Amorites, Hittites, and the rest (v. 23).</a:t>
            </a:r>
            <a:endParaRPr lang="en-US" sz="1400" dirty="0"/>
          </a:p>
          <a:p>
            <a:pPr marL="203200" indent="-203200">
              <a:spcAft>
                <a:spcPts val="600"/>
              </a:spcAft>
              <a:buSzPct val="100000"/>
              <a:buChar char="•"/>
            </a:pPr>
            <a:r>
              <a:rPr lang="en-US" sz="1400" dirty="0">
                <a:solidFill>
                  <a:schemeClr val="tx1"/>
                </a:solidFill>
              </a:rPr>
              <a:t>From the Red sea unto the sea of the Philistines, and from the desert unto the river (v. 31).</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Exodus 23 — ML: Justice; 3 Feasts; Angel</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1446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judgments follow the ten words of Exod 20 and the laws of Exod 21-22.</a:t>
            </a:r>
            <a:endParaRPr lang="en-US" sz="1600" dirty="0"/>
          </a:p>
          <a:p>
            <a:pPr marL="203200" indent="-203200">
              <a:spcAft>
                <a:spcPts val="1000"/>
              </a:spcAft>
              <a:buSzPct val="100000"/>
              <a:buChar char="•"/>
            </a:pPr>
            <a:r>
              <a:rPr lang="en-US" sz="1600" dirty="0">
                <a:solidFill>
                  <a:schemeClr val="tx1"/>
                </a:solidFill>
              </a:rPr>
              <a:t>They come before Moses writes the words and the covenant is confirmed in Exod 24.</a:t>
            </a:r>
            <a:endParaRPr lang="en-US" sz="1600" dirty="0"/>
          </a:p>
          <a:p>
            <a:pPr marL="203200" indent="-203200">
              <a:spcAft>
                <a:spcPts val="1000"/>
              </a:spcAft>
              <a:buSzPct val="100000"/>
              <a:buChar char="•"/>
            </a:pPr>
            <a:r>
              <a:rPr lang="en-US" sz="1600" dirty="0">
                <a:solidFill>
                  <a:schemeClr val="tx1"/>
                </a:solidFill>
              </a:rPr>
              <a:t>The feasts are kept after the entry into the land (vv. 14-17, 23).</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1446 BC, derived from the giving of the law at Sinai, stated as 1446 BC for Exod 19-20.</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15 — Asa's Reforms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Azariah gave prophecy to Asa. When Asa heard he removed idols from throughout the land, and restored YHWH's altar which was in front of the porch. Gathered all Judah &amp; Benjamin, plus those from north living in south, and worshiped. They sacrificed 700 oxen, 7k sheep from the spoil. Entered a covenant to seek YHWH with all heart &amp; soul, and to put to death those who would not. Removed Maacah the queen mother. No more war until Asa's 35th yr.</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Spirit of God came upon Azariah the son of Oded, and he met Asa: the LORD is with you, while ye be with him; if ye seek him, he will be found of you, but if ye forsake him, he will forsake you. He recalled the long season when Israel was without the true God, a teaching priest, and law. Be ye strong, for your work shall be rewarded. Asa took courage, put away the idols, and renewed the altar of the LORD. Judah, Benjamin, and many out of Israel gathered at Jerusalem in Asa's fifteenth year, sacrificed of the spoil, and entered a covenant to seek the LORD with all their heart. Asa removed Maachah from being queen.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15 — Asa's Reforms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Azariah the son of Oded tells Asa that the LORD is with him while he seeks him; Asa puts away the idols, gathers the people to a covenant, and removes Maachah.</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 Spirit of God came upon Azariah the son of Oded, and he met Asa (vv. 1-2).</a:t>
            </a:r>
            <a:endParaRPr lang="en-US" sz="1400" dirty="0"/>
          </a:p>
          <a:p>
            <a:pPr marL="203200" indent="-203200">
              <a:spcAft>
                <a:spcPts val="500"/>
              </a:spcAft>
              <a:buSzPct val="100000"/>
              <a:buChar char="•"/>
            </a:pPr>
            <a:r>
              <a:rPr lang="en-US" sz="1400" dirty="0">
                <a:solidFill>
                  <a:schemeClr val="tx1"/>
                </a:solidFill>
              </a:rPr>
              <a:t>If ye seek him, he will be found of you; but if ye forsake him, he will forsake you (v. 2).</a:t>
            </a:r>
            <a:endParaRPr lang="en-US" sz="1400" dirty="0"/>
          </a:p>
          <a:p>
            <a:pPr marL="203200" indent="-203200">
              <a:spcAft>
                <a:spcPts val="500"/>
              </a:spcAft>
              <a:buSzPct val="100000"/>
              <a:buChar char="•"/>
            </a:pPr>
            <a:r>
              <a:rPr lang="en-US" sz="1400" dirty="0">
                <a:solidFill>
                  <a:schemeClr val="tx1"/>
                </a:solidFill>
              </a:rPr>
              <a:t>Israel had long been without the true God, a teaching priest, and law, and found him when they sought him (vv. 3-6).</a:t>
            </a:r>
            <a:endParaRPr lang="en-US" sz="1400" dirty="0"/>
          </a:p>
          <a:p>
            <a:pPr marL="203200" indent="-203200">
              <a:spcAft>
                <a:spcPts val="500"/>
              </a:spcAft>
              <a:buSzPct val="100000"/>
              <a:buChar char="•"/>
            </a:pPr>
            <a:r>
              <a:rPr lang="en-US" sz="1400" dirty="0">
                <a:solidFill>
                  <a:schemeClr val="tx1"/>
                </a:solidFill>
              </a:rPr>
              <a:t>Be ye strong, for your work shall be rewarded (v. 7).</a:t>
            </a:r>
            <a:endParaRPr lang="en-US" sz="1400" dirty="0"/>
          </a:p>
          <a:p>
            <a:pPr marL="203200" indent="-203200">
              <a:spcAft>
                <a:spcPts val="500"/>
              </a:spcAft>
              <a:buSzPct val="100000"/>
              <a:buChar char="•"/>
            </a:pPr>
            <a:r>
              <a:rPr lang="en-US" sz="1400" dirty="0">
                <a:solidFill>
                  <a:schemeClr val="tx1"/>
                </a:solidFill>
              </a:rPr>
              <a:t>Asa put away the idols and renewed the altar of the LORD (v. 8).</a:t>
            </a:r>
            <a:endParaRPr lang="en-US" sz="1400" dirty="0"/>
          </a:p>
          <a:p>
            <a:pPr marL="203200" indent="-203200">
              <a:spcAft>
                <a:spcPts val="500"/>
              </a:spcAft>
              <a:buSzPct val="100000"/>
              <a:buChar char="•"/>
            </a:pPr>
            <a:r>
              <a:rPr lang="en-US" sz="1400" dirty="0">
                <a:solidFill>
                  <a:schemeClr val="tx1"/>
                </a:solidFill>
              </a:rPr>
              <a:t>Many out of Ephraim, Manasseh, and Simeon fell to him (v. 9).</a:t>
            </a:r>
            <a:endParaRPr lang="en-US" sz="1400" dirty="0"/>
          </a:p>
          <a:p>
            <a:pPr marL="203200" indent="-203200">
              <a:spcAft>
                <a:spcPts val="500"/>
              </a:spcAft>
              <a:buSzPct val="100000"/>
              <a:buChar char="•"/>
            </a:pPr>
            <a:r>
              <a:rPr lang="en-US" sz="1400" dirty="0">
                <a:solidFill>
                  <a:schemeClr val="tx1"/>
                </a:solidFill>
              </a:rPr>
              <a:t>In Asa's fifteenth year they gathered at Jerusalem and offered 700 oxen and 7,000 sheep (vv. 10-11).</a:t>
            </a:r>
            <a:endParaRPr lang="en-US" sz="1400" dirty="0"/>
          </a:p>
          <a:p>
            <a:pPr marL="203200" indent="-203200">
              <a:spcAft>
                <a:spcPts val="500"/>
              </a:spcAft>
              <a:buSzPct val="100000"/>
              <a:buChar char="•"/>
            </a:pPr>
            <a:r>
              <a:rPr lang="en-US" sz="1400" dirty="0">
                <a:solidFill>
                  <a:schemeClr val="tx1"/>
                </a:solidFill>
              </a:rPr>
              <a:t>They covenanted to seek the LORD with all their heart; whoever would not should die (vv. 12-13).</a:t>
            </a:r>
            <a:endParaRPr lang="en-US" sz="1400" dirty="0"/>
          </a:p>
          <a:p>
            <a:pPr marL="203200" indent="-203200">
              <a:spcAft>
                <a:spcPts val="500"/>
              </a:spcAft>
              <a:buSzPct val="100000"/>
              <a:buChar char="•"/>
            </a:pPr>
            <a:r>
              <a:rPr lang="en-US" sz="1400" dirty="0">
                <a:solidFill>
                  <a:schemeClr val="tx1"/>
                </a:solidFill>
              </a:rPr>
              <a:t>They sware with trumpets and rejoiced, and the LORD gave them rest (vv. 14-15).</a:t>
            </a:r>
            <a:endParaRPr lang="en-US" sz="1400" dirty="0"/>
          </a:p>
          <a:p>
            <a:pPr marL="203200" indent="-203200">
              <a:spcAft>
                <a:spcPts val="500"/>
              </a:spcAft>
              <a:buSzPct val="100000"/>
              <a:buChar char="•"/>
            </a:pPr>
            <a:r>
              <a:rPr lang="en-US" sz="1400" dirty="0">
                <a:solidFill>
                  <a:schemeClr val="tx1"/>
                </a:solidFill>
              </a:rPr>
              <a:t>Asa removed Maachah from being queen and burnt her idol at the brook Kidron (v. 16).</a:t>
            </a:r>
            <a:endParaRPr lang="en-US" sz="1400" dirty="0"/>
          </a:p>
          <a:p>
            <a:pPr marL="203200" indent="-203200">
              <a:spcAft>
                <a:spcPts val="500"/>
              </a:spcAft>
              <a:buSzPct val="100000"/>
              <a:buChar char="•"/>
            </a:pPr>
            <a:r>
              <a:rPr lang="en-US" sz="1400" dirty="0">
                <a:solidFill>
                  <a:schemeClr val="tx1"/>
                </a:solidFill>
              </a:rPr>
              <a:t>The high places remained, yet Asa's heart was perfect; no war unto his 35th year (vv. 17-19).</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15 — Asa's Reforms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1 Kings 15:13-15. </a:t>
            </a:r>
            <a:pPr indent="0" marL="0">
              <a:spcAft>
                <a:spcPts val="1400"/>
              </a:spcAft>
              <a:buNone/>
            </a:pPr>
            <a:r>
              <a:rPr lang="en-US" sz="1700" dirty="0">
                <a:solidFill>
                  <a:schemeClr val="tx1"/>
                </a:solidFill>
              </a:rPr>
              <a:t>Maachah removed from being queen for her idol in a grove, the idol burnt by the brook Kidron, the high places not removed, the heart of Asa perfect, and the dedicated things brought in, in close wording. Kings does not tell Azariah's word or the covenant.</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15 — Asa's Reforms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Seek him, and he will be found</a:t>
            </a:r>
            <a:endParaRPr lang="en-US" sz="1500" dirty="0"/>
          </a:p>
          <a:p>
            <a:pPr marL="177800" indent="-177800">
              <a:spcAft>
                <a:spcPts val="300"/>
              </a:spcAft>
              <a:buSzPct val="100000"/>
              <a:buChar char="•"/>
            </a:pPr>
            <a:r>
              <a:rPr lang="en-US" sz="1400" b="1" dirty="0">
                <a:solidFill>
                  <a:schemeClr val="accent1"/>
                </a:solidFill>
              </a:rPr>
              <a:t>Deut 4:29. </a:t>
            </a:r>
            <a:pPr indent="0" marL="0">
              <a:spcAft>
                <a:spcPts val="300"/>
              </a:spcAft>
              <a:buNone/>
            </a:pPr>
            <a:r>
              <a:rPr lang="en-US" sz="1400" dirty="0">
                <a:solidFill>
                  <a:schemeClr val="tx1"/>
                </a:solidFill>
              </a:rPr>
              <a:t>If from thence thou shalt seek the LORD thy God, thou shalt find him, if thou seek him with all thy heart, the promise of vv. 2, 4.</a:t>
            </a:r>
            <a:endParaRPr lang="en-US" sz="1500" dirty="0"/>
          </a:p>
          <a:p>
            <a:pPr marL="177800" indent="-177800">
              <a:spcAft>
                <a:spcPts val="300"/>
              </a:spcAft>
              <a:buSzPct val="100000"/>
              <a:buChar char="•"/>
            </a:pPr>
            <a:r>
              <a:rPr lang="en-US" sz="1400" b="1" dirty="0">
                <a:solidFill>
                  <a:schemeClr val="accent1"/>
                </a:solidFill>
              </a:rPr>
              <a:t>Jer 29:13. </a:t>
            </a:r>
            <a:pPr indent="0" marL="0">
              <a:spcAft>
                <a:spcPts val="300"/>
              </a:spcAft>
              <a:buNone/>
            </a:pPr>
            <a:r>
              <a:rPr lang="en-US" sz="1400" dirty="0">
                <a:solidFill>
                  <a:schemeClr val="tx1"/>
                </a:solidFill>
              </a:rPr>
              <a:t>Ye shall seek me, and find me, when ye shall search for me with all your heart, like v. 15.</a:t>
            </a:r>
            <a:endParaRPr lang="en-US" sz="1500" dirty="0"/>
          </a:p>
          <a:p>
            <a:pPr marL="177800" indent="-177800">
              <a:spcAft>
                <a:spcPts val="300"/>
              </a:spcAft>
              <a:buSzPct val="100000"/>
              <a:buChar char="•"/>
            </a:pPr>
            <a:r>
              <a:rPr lang="en-US" sz="1400" b="1" dirty="0">
                <a:solidFill>
                  <a:schemeClr val="accent1"/>
                </a:solidFill>
              </a:rPr>
              <a:t>1 Chron 28:9. </a:t>
            </a:r>
            <a:pPr indent="0" marL="0">
              <a:spcAft>
                <a:spcPts val="300"/>
              </a:spcAft>
              <a:buNone/>
            </a:pPr>
            <a:r>
              <a:rPr lang="en-US" sz="1400" dirty="0">
                <a:solidFill>
                  <a:schemeClr val="tx1"/>
                </a:solidFill>
              </a:rPr>
              <a:t>If thou seek him, he will be found of thee; but if thou forsake him, he will cast thee off for ever, David's charge, like v. 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Without the true God</a:t>
            </a:r>
            <a:endParaRPr lang="en-US" sz="1500" dirty="0"/>
          </a:p>
          <a:p>
            <a:pPr marL="177800" indent="-177800">
              <a:spcAft>
                <a:spcPts val="300"/>
              </a:spcAft>
              <a:buSzPct val="100000"/>
              <a:buChar char="•"/>
            </a:pPr>
            <a:r>
              <a:rPr lang="en-US" sz="1400" b="1" dirty="0">
                <a:solidFill>
                  <a:schemeClr val="accent1"/>
                </a:solidFill>
              </a:rPr>
              <a:t>Hos 3:4. </a:t>
            </a:r>
            <a:pPr indent="0" marL="0">
              <a:spcAft>
                <a:spcPts val="300"/>
              </a:spcAft>
              <a:buNone/>
            </a:pPr>
            <a:r>
              <a:rPr lang="en-US" sz="1400" dirty="0">
                <a:solidFill>
                  <a:schemeClr val="tx1"/>
                </a:solidFill>
              </a:rPr>
              <a:t>The children of Israel shall abide many days without a king ... and without a sacrifice, a later case like v. 3.</a:t>
            </a:r>
            <a:endParaRPr lang="en-US" sz="1500" dirty="0"/>
          </a:p>
          <a:p>
            <a:pPr marL="177800" indent="-177800">
              <a:spcAft>
                <a:spcPts val="300"/>
              </a:spcAft>
              <a:buSzPct val="100000"/>
              <a:buChar char="•"/>
            </a:pPr>
            <a:r>
              <a:rPr lang="en-US" sz="1400" b="1" dirty="0">
                <a:solidFill>
                  <a:schemeClr val="accent1"/>
                </a:solidFill>
              </a:rPr>
              <a:t>Judg 21:25. </a:t>
            </a:r>
            <a:pPr indent="0" marL="0">
              <a:spcAft>
                <a:spcPts val="300"/>
              </a:spcAft>
              <a:buNone/>
            </a:pPr>
            <a:r>
              <a:rPr lang="en-US" sz="1400" dirty="0">
                <a:solidFill>
                  <a:schemeClr val="tx1"/>
                </a:solidFill>
              </a:rPr>
              <a:t>In those days there was no king in Israel: every man did that which was right in his own eyes, the days recalled in vv. 3-6.</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15 — Asa's Reforms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Be strong, your work rewarded</a:t>
            </a:r>
            <a:endParaRPr lang="en-US" sz="1500" dirty="0"/>
          </a:p>
          <a:p>
            <a:pPr marL="177800" indent="-177800">
              <a:spcAft>
                <a:spcPts val="300"/>
              </a:spcAft>
              <a:buSzPct val="100000"/>
              <a:buChar char="•"/>
            </a:pPr>
            <a:r>
              <a:rPr lang="en-US" sz="1400" b="1" dirty="0">
                <a:solidFill>
                  <a:schemeClr val="accent1"/>
                </a:solidFill>
              </a:rPr>
              <a:t>1 Cor 15:58. </a:t>
            </a:r>
            <a:pPr indent="0" marL="0">
              <a:spcAft>
                <a:spcPts val="300"/>
              </a:spcAft>
              <a:buNone/>
            </a:pPr>
            <a:r>
              <a:rPr lang="en-US" sz="1400" dirty="0">
                <a:solidFill>
                  <a:schemeClr val="tx1"/>
                </a:solidFill>
              </a:rPr>
              <a:t>Be ye stedfast, unmoveable ... forasmuch as ye know that your labour is not in vain in the Lord, like v. 7.</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Covenant with the whole heart</a:t>
            </a:r>
            <a:endParaRPr lang="en-US" sz="1500" dirty="0"/>
          </a:p>
          <a:p>
            <a:pPr marL="177800" indent="-177800">
              <a:spcAft>
                <a:spcPts val="300"/>
              </a:spcAft>
              <a:buSzPct val="100000"/>
              <a:buChar char="•"/>
            </a:pPr>
            <a:r>
              <a:rPr lang="en-US" sz="1400" b="1" dirty="0">
                <a:solidFill>
                  <a:schemeClr val="accent1"/>
                </a:solidFill>
              </a:rPr>
              <a:t>2 Kings 23:3. </a:t>
            </a:r>
            <a:pPr indent="0" marL="0">
              <a:spcAft>
                <a:spcPts val="300"/>
              </a:spcAft>
              <a:buNone/>
            </a:pPr>
            <a:r>
              <a:rPr lang="en-US" sz="1400" dirty="0">
                <a:solidFill>
                  <a:schemeClr val="tx1"/>
                </a:solidFill>
              </a:rPr>
              <a:t>Josiah made a covenant before the LORD ... with all their heart and all their soul, a later covenant like v. 12.</a:t>
            </a:r>
            <a:endParaRPr lang="en-US" sz="1500" dirty="0"/>
          </a:p>
          <a:p>
            <a:pPr marL="177800" indent="-177800">
              <a:spcAft>
                <a:spcPts val="300"/>
              </a:spcAft>
              <a:buSzPct val="100000"/>
              <a:buChar char="•"/>
            </a:pPr>
            <a:r>
              <a:rPr lang="en-US" sz="1400" b="1" dirty="0">
                <a:solidFill>
                  <a:schemeClr val="accent1"/>
                </a:solidFill>
              </a:rPr>
              <a:t>Deut 13:9. </a:t>
            </a:r>
            <a:pPr indent="0" marL="0">
              <a:spcAft>
                <a:spcPts val="300"/>
              </a:spcAft>
              <a:buNone/>
            </a:pPr>
            <a:r>
              <a:rPr lang="en-US" sz="1400" dirty="0">
                <a:solidFill>
                  <a:schemeClr val="tx1"/>
                </a:solidFill>
              </a:rPr>
              <a:t>Thou shalt surely kill him; thine hand shall be first upon him to put him to death, the law behind v. 13.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Maachah</a:t>
            </a:r>
            <a:endParaRPr lang="en-US" sz="1500" dirty="0"/>
          </a:p>
          <a:p>
            <a:pPr marL="177800" indent="-177800">
              <a:spcAft>
                <a:spcPts val="300"/>
              </a:spcAft>
              <a:buSzPct val="100000"/>
              <a:buChar char="•"/>
            </a:pPr>
            <a:r>
              <a:rPr lang="en-US" sz="1400" b="1" dirty="0">
                <a:solidFill>
                  <a:schemeClr val="accent1"/>
                </a:solidFill>
              </a:rPr>
              <a:t>1 Kings 15:2. </a:t>
            </a:r>
            <a:pPr indent="0" marL="0">
              <a:spcAft>
                <a:spcPts val="300"/>
              </a:spcAft>
              <a:buNone/>
            </a:pPr>
            <a:r>
              <a:rPr lang="en-US" sz="1400" dirty="0">
                <a:solidFill>
                  <a:schemeClr val="tx1"/>
                </a:solidFill>
              </a:rPr>
              <a:t>His mother's name was Maachah, the daughter of Abishalom, Abijam's mother, set beside v. 16.</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War returns</a:t>
            </a:r>
            <a:endParaRPr lang="en-US" sz="1500" dirty="0"/>
          </a:p>
          <a:p>
            <a:pPr marL="177800" indent="-177800">
              <a:spcAft>
                <a:spcPts val="300"/>
              </a:spcAft>
              <a:buSzPct val="100000"/>
              <a:buChar char="•"/>
            </a:pPr>
            <a:r>
              <a:rPr lang="en-US" sz="1400" b="1" dirty="0">
                <a:solidFill>
                  <a:schemeClr val="accent1"/>
                </a:solidFill>
              </a:rPr>
              <a:t>2 Chron 16:1. </a:t>
            </a:r>
            <a:pPr indent="0" marL="0">
              <a:spcAft>
                <a:spcPts val="300"/>
              </a:spcAft>
              <a:buNone/>
            </a:pPr>
            <a:r>
              <a:rPr lang="en-US" sz="1400" dirty="0">
                <a:solidFill>
                  <a:schemeClr val="tx1"/>
                </a:solidFill>
              </a:rPr>
              <a:t>In the six and thirtieth year of the reign of Asa Baasha king of Israel came up against Judah, the next war after v. 19.</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15 — Asa's Reforms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A teaching priest is a priest who taught the law, as in Lev 10:11.</a:t>
            </a:r>
            <a:endParaRPr lang="en-US" sz="1600" dirty="0"/>
          </a:p>
          <a:p>
            <a:pPr indent="0" marL="0">
              <a:spcAft>
                <a:spcPts val="800"/>
              </a:spcAft>
              <a:buNone/>
            </a:pPr>
            <a:r>
              <a:rPr lang="en-US" sz="1600" b="1" dirty="0">
                <a:solidFill>
                  <a:schemeClr val="accent1"/>
                </a:solidFill>
              </a:rPr>
              <a:t>v. 8. </a:t>
            </a:r>
            <a:pPr indent="0" marL="0">
              <a:spcAft>
                <a:spcPts val="800"/>
              </a:spcAft>
              <a:buNone/>
            </a:pPr>
            <a:r>
              <a:rPr lang="en-US" sz="1600" dirty="0">
                <a:solidFill>
                  <a:schemeClr val="tx1"/>
                </a:solidFill>
              </a:rPr>
              <a:t>The prophecy of Oded the prophet is the Hebrew reading. Some ancient versions read Azariah the son of Oded, as in v. 1, and the ESV follows them.</a:t>
            </a:r>
            <a:endParaRPr lang="en-US" sz="1600" dirty="0"/>
          </a:p>
          <a:p>
            <a:pPr indent="0" marL="0">
              <a:spcAft>
                <a:spcPts val="800"/>
              </a:spcAft>
              <a:buNone/>
            </a:pPr>
            <a:r>
              <a:rPr lang="en-US" sz="1600" b="1" dirty="0">
                <a:solidFill>
                  <a:schemeClr val="accent1"/>
                </a:solidFill>
              </a:rPr>
              <a:t>v. 8. </a:t>
            </a:r>
            <a:pPr indent="0" marL="0">
              <a:spcAft>
                <a:spcPts val="800"/>
              </a:spcAft>
              <a:buNone/>
            </a:pPr>
            <a:r>
              <a:rPr lang="en-US" sz="1600" dirty="0">
                <a:solidFill>
                  <a:schemeClr val="tx1"/>
                </a:solidFill>
              </a:rPr>
              <a:t>The abominable idols are detestable things, as in the ESV.</a:t>
            </a:r>
            <a:endParaRPr lang="en-US" sz="1600" dirty="0"/>
          </a:p>
          <a:p>
            <a:pPr indent="0" marL="0">
              <a:spcAft>
                <a:spcPts val="800"/>
              </a:spcAft>
              <a:buNone/>
            </a:pPr>
            <a:r>
              <a:rPr lang="en-US" sz="1600" b="1" dirty="0">
                <a:solidFill>
                  <a:schemeClr val="accent1"/>
                </a:solidFill>
              </a:rPr>
              <a:t>v. 16. </a:t>
            </a:r>
            <a:pPr indent="0" marL="0">
              <a:spcAft>
                <a:spcPts val="800"/>
              </a:spcAft>
              <a:buNone/>
            </a:pPr>
            <a:r>
              <a:rPr lang="en-US" sz="1600" dirty="0">
                <a:solidFill>
                  <a:schemeClr val="tx1"/>
                </a:solidFill>
              </a:rPr>
              <a:t>Maachah is called the mother of Asa. She was the mother of Abijah (1 Kings 15:2), so mother here may mean grandmother or queen mother. An idol in a grove may read a detestable image for Asherah, as in the ESV.</a:t>
            </a:r>
            <a:endParaRPr lang="en-US" sz="1600" dirty="0"/>
          </a:p>
          <a:p>
            <a:pPr indent="0" marL="0">
              <a:spcAft>
                <a:spcPts val="800"/>
              </a:spcAft>
              <a:buNone/>
            </a:pPr>
            <a:r>
              <a:rPr lang="en-US" sz="1600" b="1" dirty="0">
                <a:solidFill>
                  <a:schemeClr val="accent1"/>
                </a:solidFill>
              </a:rPr>
              <a:t>v. 17. </a:t>
            </a:r>
            <a:pPr indent="0" marL="0">
              <a:spcAft>
                <a:spcPts val="800"/>
              </a:spcAft>
              <a:buNone/>
            </a:pPr>
            <a:r>
              <a:rPr lang="en-US" sz="1600" dirty="0">
                <a:solidFill>
                  <a:schemeClr val="tx1"/>
                </a:solidFill>
              </a:rPr>
              <a:t>Israel here may mean the northern kingdom, or Israel at large; 2 Chron 14:5 says Asa took the high places out of the cities of Judah.</a:t>
            </a:r>
            <a:endParaRPr lang="en-US" sz="1600" dirty="0"/>
          </a:p>
          <a:p>
            <a:pPr indent="0" marL="0">
              <a:spcAft>
                <a:spcPts val="800"/>
              </a:spcAft>
              <a:buNone/>
            </a:pPr>
            <a:r>
              <a:rPr lang="en-US" sz="1600" b="1" dirty="0">
                <a:solidFill>
                  <a:schemeClr val="accent1"/>
                </a:solidFill>
              </a:rPr>
              <a:t>v. 19. </a:t>
            </a:r>
            <a:pPr indent="0" marL="0">
              <a:spcAft>
                <a:spcPts val="800"/>
              </a:spcAft>
              <a:buNone/>
            </a:pPr>
            <a:r>
              <a:rPr lang="en-US" sz="1600" dirty="0">
                <a:solidFill>
                  <a:schemeClr val="tx1"/>
                </a:solidFill>
              </a:rPr>
              <a:t>The 35th year of the reign of Asa is hard to fit with Baasha's death in Asa's 26th year (1 Kings 16:8). Many read it as the 35th year from the division of the kingdom.</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15 — Asa's Reforms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Azariah the son of Oded, on whom the Spirit of God came (vv. 1-2).</a:t>
            </a:r>
            <a:endParaRPr lang="en-US" sz="1400" dirty="0"/>
          </a:p>
          <a:p>
            <a:pPr marL="203200" indent="-203200">
              <a:spcAft>
                <a:spcPts val="600"/>
              </a:spcAft>
              <a:buSzPct val="100000"/>
              <a:buChar char="•"/>
            </a:pPr>
            <a:r>
              <a:rPr lang="en-US" sz="1400" dirty="0">
                <a:solidFill>
                  <a:schemeClr val="tx1"/>
                </a:solidFill>
              </a:rPr>
              <a:t>Asa, who hears, takes courage, and puts away the idols (vv. 2, 8, 16-17).</a:t>
            </a:r>
            <a:endParaRPr lang="en-US" sz="1400" dirty="0"/>
          </a:p>
          <a:p>
            <a:pPr marL="203200" indent="-203200">
              <a:spcAft>
                <a:spcPts val="600"/>
              </a:spcAft>
              <a:buSzPct val="100000"/>
              <a:buChar char="•"/>
            </a:pPr>
            <a:r>
              <a:rPr lang="en-US" sz="1400" dirty="0">
                <a:solidFill>
                  <a:schemeClr val="tx1"/>
                </a:solidFill>
              </a:rPr>
              <a:t>Judah and Benjamin, who gather, sacrifice, and swear (vv. 2, 9, 15).</a:t>
            </a:r>
            <a:endParaRPr lang="en-US" sz="1400" dirty="0"/>
          </a:p>
          <a:p>
            <a:pPr marL="203200" indent="-203200">
              <a:spcAft>
                <a:spcPts val="600"/>
              </a:spcAft>
              <a:buSzPct val="100000"/>
              <a:buChar char="•"/>
            </a:pPr>
            <a:r>
              <a:rPr lang="en-US" sz="1400" dirty="0">
                <a:solidFill>
                  <a:schemeClr val="tx1"/>
                </a:solidFill>
              </a:rPr>
              <a:t>The strangers out of Ephraim, Manasseh, and Simeon, who fall to Asa (v. 9).</a:t>
            </a:r>
            <a:endParaRPr lang="en-US" sz="1400" dirty="0"/>
          </a:p>
          <a:p>
            <a:pPr marL="203200" indent="-203200">
              <a:spcAft>
                <a:spcPts val="600"/>
              </a:spcAft>
              <a:buSzPct val="100000"/>
              <a:buChar char="•"/>
            </a:pPr>
            <a:r>
              <a:rPr lang="en-US" sz="1400" dirty="0">
                <a:solidFill>
                  <a:schemeClr val="tx1"/>
                </a:solidFill>
              </a:rPr>
              <a:t>The LORD God of their fathers, who is found of them and gives rest (vv. 4, 12, 15).</a:t>
            </a:r>
            <a:endParaRPr lang="en-US" sz="1400" dirty="0"/>
          </a:p>
          <a:p>
            <a:pPr marL="203200" indent="-203200">
              <a:spcAft>
                <a:spcPts val="600"/>
              </a:spcAft>
              <a:buSzPct val="100000"/>
              <a:buChar char="•"/>
            </a:pPr>
            <a:r>
              <a:rPr lang="en-US" sz="1400" dirty="0">
                <a:solidFill>
                  <a:schemeClr val="tx1"/>
                </a:solidFill>
              </a:rPr>
              <a:t>Maachah, removed from being queen (v. 16).</a:t>
            </a:r>
            <a:endParaRPr lang="en-US" sz="1400" dirty="0"/>
          </a:p>
          <a:p>
            <a:pPr marL="203200" indent="-203200">
              <a:spcAft>
                <a:spcPts val="600"/>
              </a:spcAft>
              <a:buSzPct val="100000"/>
              <a:buChar char="•"/>
            </a:pPr>
            <a:r>
              <a:rPr lang="en-US" sz="1400" dirty="0">
                <a:solidFill>
                  <a:schemeClr val="tx1"/>
                </a:solidFill>
              </a:rPr>
              <a:t>Asa's father, whose dedicated things are brought into the house of God (v. 18).</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place where Azariah went out to meet Asa as he returned (v. 2).</a:t>
            </a:r>
            <a:endParaRPr lang="en-US" sz="1400" dirty="0"/>
          </a:p>
          <a:p>
            <a:pPr marL="203200" indent="-203200">
              <a:spcAft>
                <a:spcPts val="600"/>
              </a:spcAft>
              <a:buSzPct val="100000"/>
              <a:buChar char="•"/>
            </a:pPr>
            <a:r>
              <a:rPr lang="en-US" sz="1400" dirty="0">
                <a:solidFill>
                  <a:schemeClr val="tx1"/>
                </a:solidFill>
              </a:rPr>
              <a:t>All the land of Judah and Benjamin, and the cities taken from mount Ephraim (v. 8).</a:t>
            </a:r>
            <a:endParaRPr lang="en-US" sz="1400" dirty="0"/>
          </a:p>
          <a:p>
            <a:pPr marL="203200" indent="-203200">
              <a:spcAft>
                <a:spcPts val="600"/>
              </a:spcAft>
              <a:buSzPct val="100000"/>
              <a:buChar char="•"/>
            </a:pPr>
            <a:r>
              <a:rPr lang="en-US" sz="1400" dirty="0">
                <a:solidFill>
                  <a:schemeClr val="tx1"/>
                </a:solidFill>
              </a:rPr>
              <a:t>The altar of the LORD before the porch of the LORD (v. 8).</a:t>
            </a:r>
            <a:endParaRPr lang="en-US" sz="1400" dirty="0"/>
          </a:p>
          <a:p>
            <a:pPr marL="203200" indent="-203200">
              <a:spcAft>
                <a:spcPts val="600"/>
              </a:spcAft>
              <a:buSzPct val="100000"/>
              <a:buChar char="•"/>
            </a:pPr>
            <a:r>
              <a:rPr lang="en-US" sz="1400" dirty="0">
                <a:solidFill>
                  <a:schemeClr val="tx1"/>
                </a:solidFill>
              </a:rPr>
              <a:t>Jerusalem, where they gathered themselves together (v. 10).</a:t>
            </a:r>
            <a:endParaRPr lang="en-US" sz="1400" dirty="0"/>
          </a:p>
          <a:p>
            <a:pPr marL="203200" indent="-203200">
              <a:spcAft>
                <a:spcPts val="600"/>
              </a:spcAft>
              <a:buSzPct val="100000"/>
              <a:buChar char="•"/>
            </a:pPr>
            <a:r>
              <a:rPr lang="en-US" sz="1400" dirty="0">
                <a:solidFill>
                  <a:schemeClr val="tx1"/>
                </a:solidFill>
              </a:rPr>
              <a:t>The brook Kidron, where Asa burnt Maachah's idol (v. 16).</a:t>
            </a:r>
            <a:endParaRPr lang="en-US" sz="1400" dirty="0"/>
          </a:p>
          <a:p>
            <a:pPr marL="203200" indent="-203200">
              <a:spcAft>
                <a:spcPts val="600"/>
              </a:spcAft>
              <a:buSzPct val="100000"/>
              <a:buChar char="•"/>
            </a:pPr>
            <a:r>
              <a:rPr lang="en-US" sz="1400" dirty="0">
                <a:solidFill>
                  <a:schemeClr val="tx1"/>
                </a:solidFill>
              </a:rPr>
              <a:t>The house of God, into which the dedicated things were brought (v. 18).</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15 — Asa's Reforms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897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the victory over Zerah, the Spirit came upon Azariah (2 Chron 14:13-15; vv. 1-2).</a:t>
            </a:r>
            <a:endParaRPr lang="en-US" sz="1600" dirty="0"/>
          </a:p>
          <a:p>
            <a:pPr marL="203200" indent="-203200">
              <a:spcAft>
                <a:spcPts val="1000"/>
              </a:spcAft>
              <a:buSzPct val="100000"/>
              <a:buChar char="•"/>
            </a:pPr>
            <a:r>
              <a:rPr lang="en-US" sz="1600" dirty="0">
                <a:solidFill>
                  <a:schemeClr val="tx1"/>
                </a:solidFill>
              </a:rPr>
              <a:t>The assembly met in the third month, in the fifteenth year of the reign of Asa, and offered of the spoil (vv. 10-11).</a:t>
            </a:r>
            <a:endParaRPr lang="en-US" sz="1600" dirty="0"/>
          </a:p>
          <a:p>
            <a:pPr marL="203200" indent="-203200">
              <a:spcAft>
                <a:spcPts val="1000"/>
              </a:spcAft>
              <a:buSzPct val="100000"/>
              <a:buChar char="•"/>
            </a:pPr>
            <a:r>
              <a:rPr lang="en-US" sz="1600" dirty="0">
                <a:solidFill>
                  <a:schemeClr val="tx1"/>
                </a:solidFill>
              </a:rPr>
              <a:t>There was no more war unto the 35th year of the reign of Asa (v. 19).</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897 BC, derived: the fifteenth year of Asa, counting from his accession about 911 BC, derived.</a:t>
            </a:r>
            <a:endParaRPr lang="en-US" sz="1600" dirty="0"/>
          </a:p>
          <a:p>
            <a:pPr marL="203200" indent="-203200">
              <a:spcAft>
                <a:spcPts val="1000"/>
              </a:spcAft>
              <a:buSzPct val="100000"/>
              <a:buChar char="•"/>
            </a:pPr>
            <a:r>
              <a:rPr lang="en-US" sz="1600" dirty="0">
                <a:solidFill>
                  <a:schemeClr val="tx1"/>
                </a:solidFill>
              </a:rPr>
              <a:t>The 35th year is about 877 BC, derived, if counted from Asa's accession, or about 896 BC, derived, if counted from the division in 931 BC, stated.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21 — Tyre, Caesarea, Jeru; Riot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By ship to Cos, Rhodes, Patara. Another ship keeping Cyprus on left, landed at Tyre, stayed 7 days, they gave warnings through the Spirit to Paul. Same ship, Ptolemais for 1 day, Caesarea house of Philip (of the 7, 4 virgin daughters who were prophetesses), prophet Agabus bound Paul with belt. At Jerusalem, lodge with Mnason of Cyprus. James says "4 with vow." 7 days almost over, riot re Trophimus the Ephesian. Commander surprised Paul speaks Greek, allows Paul to speak.</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Paul's company sailed by Coos, Rhodes, and Patara, then to Tyre, where the disciples said through the Spirit that he should not go up to Jerusalem. At Caesarea they stayed with Philip the evangelist, whose 4 daughters prophesied, and Agabus bound himself with Paul's girdle: so shall the Jews bind this man. Paul answered, I am ready to die at Jerusalem for the name of the Lord Jesus. At Jerusalem James and the elders asked him to purify himself with 4 men under a vow. Near the end of the seven days, Jews of Asia stirred up the people, supposing he had brought Trophimus into the temple. The chief captain rescued him, and Paul spoke to the people.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21 — Tyre, Caesarea, Jeru; Riot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Paul is warned at Tyre and by Agabus at Caesarea, yet goes up to Jerusalem; he purifies himself with four men under a vow; Jews of Asia stir up a riot; the chief captain rescues him.</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They came to Coos, Rhodes, and Patara, found a ship sailing to Phenicia, left Cyprus on the left hand, and landed at Tyre (vv. 1-3).</a:t>
            </a:r>
            <a:endParaRPr lang="en-US" sz="1400" dirty="0"/>
          </a:p>
          <a:p>
            <a:pPr marL="203200" indent="-203200">
              <a:spcAft>
                <a:spcPts val="500"/>
              </a:spcAft>
              <a:buSzPct val="100000"/>
              <a:buChar char="•"/>
            </a:pPr>
            <a:r>
              <a:rPr lang="en-US" sz="1400" dirty="0">
                <a:solidFill>
                  <a:schemeClr val="tx1"/>
                </a:solidFill>
              </a:rPr>
              <a:t>The disciples at Tyre said to Paul through the Spirit that he should not go up to Jerusalem. After seven days they all brought them on their way, with wives and children, and they kneeled down on the shore, and prayed (vv. 4-6).</a:t>
            </a:r>
            <a:endParaRPr lang="en-US" sz="1400" dirty="0"/>
          </a:p>
          <a:p>
            <a:pPr marL="203200" indent="-203200">
              <a:spcAft>
                <a:spcPts val="500"/>
              </a:spcAft>
              <a:buSzPct val="100000"/>
              <a:buChar char="•"/>
            </a:pPr>
            <a:r>
              <a:rPr lang="en-US" sz="1400" dirty="0">
                <a:solidFill>
                  <a:schemeClr val="tx1"/>
                </a:solidFill>
              </a:rPr>
              <a:t>At Ptolemais they saluted the brethren one day. At Caesarea they entered the house of Philip the evangelist, one of the seven, who had four daughters, virgins, which did prophesy (vv. 7-9).</a:t>
            </a:r>
            <a:endParaRPr lang="en-US" sz="1400" dirty="0"/>
          </a:p>
          <a:p>
            <a:pPr marL="203200" indent="-203200">
              <a:spcAft>
                <a:spcPts val="500"/>
              </a:spcAft>
              <a:buSzPct val="100000"/>
              <a:buChar char="•"/>
            </a:pPr>
            <a:r>
              <a:rPr lang="en-US" sz="1400" dirty="0">
                <a:solidFill>
                  <a:schemeClr val="tx1"/>
                </a:solidFill>
              </a:rPr>
              <a:t>A prophet named Agabus took Paul's girdle, bound his own hands and feet, and said, So shall the Jews at Jerusalem bind the man that owneth this girdle. They besought him not to go up. Paul answered, I am ready not to be bound only, but also to die at Jerusalem for the name of the Lord Jesus. They said, The will of the Lord be done (vv. 10-14).</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21 — Tyre, Caesarea, Jeru; Riot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They went up to Jerusalem with Mnason of Cyprus, an old disciple. The brethren received them gladly. Paul declared to James and the elders what God had wrought among the Gentiles (vv. 15-19).</a:t>
            </a:r>
            <a:endParaRPr lang="en-US" sz="1400" dirty="0"/>
          </a:p>
          <a:p>
            <a:pPr marL="203200" indent="-203200">
              <a:spcAft>
                <a:spcPts val="500"/>
              </a:spcAft>
              <a:buSzPct val="100000"/>
              <a:buChar char="•"/>
            </a:pPr>
            <a:r>
              <a:rPr lang="en-US" sz="1400" dirty="0">
                <a:solidFill>
                  <a:schemeClr val="tx1"/>
                </a:solidFill>
              </a:rPr>
              <a:t>They said, Thou seest how many thousands of Jews there are which believe; and they are all zealous of the law, and are informed that thou teachest the Jews to forsake Moses. Purify thyself with four men which have a vow, that all may know thou walkest orderly. The Gentiles keep only from things offered to idols, blood, strangled, and fornication (vv. 20-25).</a:t>
            </a:r>
            <a:endParaRPr lang="en-US" sz="1400" dirty="0"/>
          </a:p>
          <a:p>
            <a:pPr marL="203200" indent="-203200">
              <a:spcAft>
                <a:spcPts val="500"/>
              </a:spcAft>
              <a:buSzPct val="100000"/>
              <a:buChar char="•"/>
            </a:pPr>
            <a:r>
              <a:rPr lang="en-US" sz="1400" dirty="0">
                <a:solidFill>
                  <a:schemeClr val="tx1"/>
                </a:solidFill>
              </a:rPr>
              <a:t>Paul purified himself with them and entered the temple. When the seven days were almost ended, the Jews of Asia stirred up the people: This is the man that teacheth against the people, the law, and this place, and brought Greeks into the temple, for they had seen Trophimus an Ephesian with him (vv. 26-29).</a:t>
            </a:r>
            <a:endParaRPr lang="en-US" sz="1400" dirty="0"/>
          </a:p>
          <a:p>
            <a:pPr marL="203200" indent="-203200">
              <a:spcAft>
                <a:spcPts val="500"/>
              </a:spcAft>
              <a:buSzPct val="100000"/>
              <a:buChar char="•"/>
            </a:pPr>
            <a:r>
              <a:rPr lang="en-US" sz="1400" dirty="0">
                <a:solidFill>
                  <a:schemeClr val="tx1"/>
                </a:solidFill>
              </a:rPr>
              <a:t>They drew him out of the temple and went about to kill him. The chief captain ran down with soldiers, bound him with two chains, and commanded him to be carried into the castle. The multitude followed, crying, Away with him (vv. 30-36).</a:t>
            </a:r>
            <a:endParaRPr lang="en-US" sz="1400" dirty="0"/>
          </a:p>
          <a:p>
            <a:pPr marL="203200" indent="-203200">
              <a:spcAft>
                <a:spcPts val="500"/>
              </a:spcAft>
              <a:buSzPct val="100000"/>
              <a:buChar char="•"/>
            </a:pPr>
            <a:r>
              <a:rPr lang="en-US" sz="1400" dirty="0">
                <a:solidFill>
                  <a:schemeClr val="tx1"/>
                </a:solidFill>
              </a:rPr>
              <a:t>The captain asked, Canst thou speak Greek? Art not thou that Egyptian? Paul said, I am a Jew of Tarsus, a citizen of no mean city. Standing on the stairs, he spake unto them in the Hebrew tongue (vv. 37-40).</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21 — Tyre, Caesarea, Jeru; Riot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this same journey and arrest in close wording.</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21 — Tyre, Caesarea, Jeru; Riot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Bound at Jerusalem foretold</a:t>
            </a:r>
            <a:endParaRPr lang="en-US" sz="1500" dirty="0"/>
          </a:p>
          <a:p>
            <a:pPr marL="177800" indent="-177800">
              <a:spcAft>
                <a:spcPts val="300"/>
              </a:spcAft>
              <a:buSzPct val="100000"/>
              <a:buChar char="•"/>
            </a:pPr>
            <a:r>
              <a:rPr lang="en-US" sz="1400" b="1" dirty="0">
                <a:solidFill>
                  <a:schemeClr val="accent1"/>
                </a:solidFill>
              </a:rPr>
              <a:t>Acts 20:23. </a:t>
            </a:r>
            <a:pPr indent="0" marL="0">
              <a:spcAft>
                <a:spcPts val="300"/>
              </a:spcAft>
              <a:buNone/>
            </a:pPr>
            <a:r>
              <a:rPr lang="en-US" sz="1400" dirty="0">
                <a:solidFill>
                  <a:schemeClr val="tx1"/>
                </a:solidFill>
              </a:rPr>
              <a:t>The Holy Ghost witnesseth in every city, saying that bonds and afflictions abide me, like vv. 4, 11.</a:t>
            </a:r>
            <a:endParaRPr lang="en-US" sz="1500" dirty="0"/>
          </a:p>
          <a:p>
            <a:pPr marL="177800" indent="-177800">
              <a:spcAft>
                <a:spcPts val="300"/>
              </a:spcAft>
              <a:buSzPct val="100000"/>
              <a:buChar char="•"/>
            </a:pPr>
            <a:r>
              <a:rPr lang="en-US" sz="1400" b="1" dirty="0">
                <a:solidFill>
                  <a:schemeClr val="accent1"/>
                </a:solidFill>
              </a:rPr>
              <a:t>Acts 20:24. </a:t>
            </a:r>
            <a:pPr indent="0" marL="0">
              <a:spcAft>
                <a:spcPts val="300"/>
              </a:spcAft>
              <a:buNone/>
            </a:pPr>
            <a:r>
              <a:rPr lang="en-US" sz="1400" dirty="0">
                <a:solidFill>
                  <a:schemeClr val="tx1"/>
                </a:solidFill>
              </a:rPr>
              <a:t>Neither count I my life dear unto myself, like v. 13.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Philip and Agabus</a:t>
            </a:r>
            <a:endParaRPr lang="en-US" sz="1500" dirty="0"/>
          </a:p>
          <a:p>
            <a:pPr marL="177800" indent="-177800">
              <a:spcAft>
                <a:spcPts val="300"/>
              </a:spcAft>
              <a:buSzPct val="100000"/>
              <a:buChar char="•"/>
            </a:pPr>
            <a:r>
              <a:rPr lang="en-US" sz="1400" b="1" dirty="0">
                <a:solidFill>
                  <a:schemeClr val="accent1"/>
                </a:solidFill>
              </a:rPr>
              <a:t>Acts 6:5. </a:t>
            </a:r>
            <a:pPr indent="0" marL="0">
              <a:spcAft>
                <a:spcPts val="300"/>
              </a:spcAft>
              <a:buNone/>
            </a:pPr>
            <a:r>
              <a:rPr lang="en-US" sz="1400" dirty="0">
                <a:solidFill>
                  <a:schemeClr val="tx1"/>
                </a:solidFill>
              </a:rPr>
              <a:t>They chose Stephen ... and Philip, one of the seven in v. 8.</a:t>
            </a:r>
            <a:endParaRPr lang="en-US" sz="1500" dirty="0"/>
          </a:p>
          <a:p>
            <a:pPr marL="177800" indent="-177800">
              <a:spcAft>
                <a:spcPts val="300"/>
              </a:spcAft>
              <a:buSzPct val="100000"/>
              <a:buChar char="•"/>
            </a:pPr>
            <a:r>
              <a:rPr lang="en-US" sz="1400" b="1" dirty="0">
                <a:solidFill>
                  <a:schemeClr val="accent1"/>
                </a:solidFill>
              </a:rPr>
              <a:t>Acts 8:40. </a:t>
            </a:r>
            <a:pPr indent="0" marL="0">
              <a:spcAft>
                <a:spcPts val="300"/>
              </a:spcAft>
              <a:buNone/>
            </a:pPr>
            <a:r>
              <a:rPr lang="en-US" sz="1400" dirty="0">
                <a:solidFill>
                  <a:schemeClr val="tx1"/>
                </a:solidFill>
              </a:rPr>
              <a:t>Philip was found at Azotus: and passing through he preached in all the cities, till he came to Caesarea, his home in v. 8.</a:t>
            </a:r>
            <a:endParaRPr lang="en-US" sz="1500" dirty="0"/>
          </a:p>
          <a:p>
            <a:pPr marL="177800" indent="-177800">
              <a:spcAft>
                <a:spcPts val="300"/>
              </a:spcAft>
              <a:buSzPct val="100000"/>
              <a:buChar char="•"/>
            </a:pPr>
            <a:r>
              <a:rPr lang="en-US" sz="1400" b="1" dirty="0">
                <a:solidFill>
                  <a:schemeClr val="accent1"/>
                </a:solidFill>
              </a:rPr>
              <a:t>Acts 11:28. </a:t>
            </a:r>
            <a:pPr indent="0" marL="0">
              <a:spcAft>
                <a:spcPts val="300"/>
              </a:spcAft>
              <a:buNone/>
            </a:pPr>
            <a:r>
              <a:rPr lang="en-US" sz="1400" dirty="0">
                <a:solidFill>
                  <a:schemeClr val="tx1"/>
                </a:solidFill>
              </a:rPr>
              <a:t>There stood up one of them named Agabus, and signified by the Spirit, the same prophet as v. 10.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will of the Lord be done</a:t>
            </a:r>
            <a:endParaRPr lang="en-US" sz="1500" dirty="0"/>
          </a:p>
          <a:p>
            <a:pPr marL="177800" indent="-177800">
              <a:spcAft>
                <a:spcPts val="300"/>
              </a:spcAft>
              <a:buSzPct val="100000"/>
              <a:buChar char="•"/>
            </a:pPr>
            <a:r>
              <a:rPr lang="en-US" sz="1400" b="1" dirty="0">
                <a:solidFill>
                  <a:schemeClr val="accent1"/>
                </a:solidFill>
              </a:rPr>
              <a:t>Luke 22:42. </a:t>
            </a:r>
            <a:pPr indent="0" marL="0">
              <a:spcAft>
                <a:spcPts val="300"/>
              </a:spcAft>
              <a:buNone/>
            </a:pPr>
            <a:r>
              <a:rPr lang="en-US" sz="1400" dirty="0">
                <a:solidFill>
                  <a:schemeClr val="tx1"/>
                </a:solidFill>
              </a:rPr>
              <a:t>Nevertheless not my will, but thine, be done, like v. 14.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James and the decree</a:t>
            </a:r>
            <a:endParaRPr lang="en-US" sz="1500" dirty="0"/>
          </a:p>
          <a:p>
            <a:pPr marL="177800" indent="-177800">
              <a:spcAft>
                <a:spcPts val="300"/>
              </a:spcAft>
              <a:buSzPct val="100000"/>
              <a:buChar char="•"/>
            </a:pPr>
            <a:r>
              <a:rPr lang="en-US" sz="1400" b="1" dirty="0">
                <a:solidFill>
                  <a:schemeClr val="accent1"/>
                </a:solidFill>
              </a:rPr>
              <a:t>Acts 15:20. </a:t>
            </a:r>
            <a:pPr indent="0" marL="0">
              <a:spcAft>
                <a:spcPts val="300"/>
              </a:spcAft>
              <a:buNone/>
            </a:pPr>
            <a:r>
              <a:rPr lang="en-US" sz="1400" dirty="0">
                <a:solidFill>
                  <a:schemeClr val="tx1"/>
                </a:solidFill>
              </a:rPr>
              <a:t>That they abstain from pollutions of idols, and from fornication, and from things strangled, and from blood, the decree recalled in v. 25.</a:t>
            </a:r>
            <a:endParaRPr lang="en-US" sz="1500" dirty="0"/>
          </a:p>
          <a:p>
            <a:pPr marL="177800" indent="-177800">
              <a:spcAft>
                <a:spcPts val="300"/>
              </a:spcAft>
              <a:buSzPct val="100000"/>
              <a:buChar char="•"/>
            </a:pPr>
            <a:r>
              <a:rPr lang="en-US" sz="1400" b="1" dirty="0">
                <a:solidFill>
                  <a:schemeClr val="accent1"/>
                </a:solidFill>
              </a:rPr>
              <a:t>Gal 2:9. </a:t>
            </a:r>
            <a:pPr indent="0" marL="0">
              <a:spcAft>
                <a:spcPts val="300"/>
              </a:spcAft>
              <a:buNone/>
            </a:pPr>
            <a:r>
              <a:rPr lang="en-US" sz="1400" dirty="0">
                <a:solidFill>
                  <a:schemeClr val="tx1"/>
                </a:solidFill>
              </a:rPr>
              <a:t>James, Cephas, and John, who seemed to be pillars, the James of v. 18.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21 — Tyre, Caesarea, Jeru; Riot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vow</a:t>
            </a:r>
            <a:endParaRPr lang="en-US" sz="1500" dirty="0"/>
          </a:p>
          <a:p>
            <a:pPr marL="177800" indent="-177800">
              <a:spcAft>
                <a:spcPts val="300"/>
              </a:spcAft>
              <a:buSzPct val="100000"/>
              <a:buChar char="•"/>
            </a:pPr>
            <a:r>
              <a:rPr lang="en-US" sz="1400" b="1" dirty="0">
                <a:solidFill>
                  <a:schemeClr val="accent1"/>
                </a:solidFill>
              </a:rPr>
              <a:t>Num 6:18. </a:t>
            </a:r>
            <a:pPr indent="0" marL="0">
              <a:spcAft>
                <a:spcPts val="300"/>
              </a:spcAft>
              <a:buNone/>
            </a:pPr>
            <a:r>
              <a:rPr lang="en-US" sz="1400" dirty="0">
                <a:solidFill>
                  <a:schemeClr val="tx1"/>
                </a:solidFill>
              </a:rPr>
              <a:t>The Nazarite shall shave the head of his separation, the shaving of v. 24.</a:t>
            </a:r>
            <a:endParaRPr lang="en-US" sz="1500" dirty="0"/>
          </a:p>
          <a:p>
            <a:pPr marL="177800" indent="-177800">
              <a:spcAft>
                <a:spcPts val="300"/>
              </a:spcAft>
              <a:buSzPct val="100000"/>
              <a:buChar char="•"/>
            </a:pPr>
            <a:r>
              <a:rPr lang="en-US" sz="1400" b="1" dirty="0">
                <a:solidFill>
                  <a:schemeClr val="accent1"/>
                </a:solidFill>
              </a:rPr>
              <a:t>Acts 18:18. </a:t>
            </a:r>
            <a:pPr indent="0" marL="0">
              <a:spcAft>
                <a:spcPts val="300"/>
              </a:spcAft>
              <a:buNone/>
            </a:pPr>
            <a:r>
              <a:rPr lang="en-US" sz="1400" dirty="0">
                <a:solidFill>
                  <a:schemeClr val="tx1"/>
                </a:solidFill>
              </a:rPr>
              <a:t>Having shorn his head in Cenchrea: for he had a vow, an earlier vow like v. 24.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Away with him</a:t>
            </a:r>
            <a:endParaRPr lang="en-US" sz="1500" dirty="0"/>
          </a:p>
          <a:p>
            <a:pPr marL="177800" indent="-177800">
              <a:spcAft>
                <a:spcPts val="300"/>
              </a:spcAft>
              <a:buSzPct val="100000"/>
              <a:buChar char="•"/>
            </a:pPr>
            <a:r>
              <a:rPr lang="en-US" sz="1400" b="1" dirty="0">
                <a:solidFill>
                  <a:schemeClr val="accent1"/>
                </a:solidFill>
              </a:rPr>
              <a:t>Luke 23:18. </a:t>
            </a:r>
            <a:pPr indent="0" marL="0">
              <a:spcAft>
                <a:spcPts val="300"/>
              </a:spcAft>
              <a:buNone/>
            </a:pPr>
            <a:r>
              <a:rPr lang="en-US" sz="1400" dirty="0">
                <a:solidFill>
                  <a:schemeClr val="tx1"/>
                </a:solidFill>
              </a:rPr>
              <a:t>They cried out all at once, saying, Away with this man, like v. 36.</a:t>
            </a:r>
            <a:endParaRPr lang="en-US" sz="1500" dirty="0"/>
          </a:p>
          <a:p>
            <a:pPr marL="177800" indent="-177800">
              <a:spcAft>
                <a:spcPts val="300"/>
              </a:spcAft>
              <a:buSzPct val="100000"/>
              <a:buChar char="•"/>
            </a:pPr>
            <a:r>
              <a:rPr lang="en-US" sz="1400" b="1" dirty="0">
                <a:solidFill>
                  <a:schemeClr val="accent1"/>
                </a:solidFill>
              </a:rPr>
              <a:t>John 19:15. </a:t>
            </a:r>
            <a:pPr indent="0" marL="0">
              <a:spcAft>
                <a:spcPts val="300"/>
              </a:spcAft>
              <a:buNone/>
            </a:pPr>
            <a:r>
              <a:rPr lang="en-US" sz="1400" dirty="0">
                <a:solidFill>
                  <a:schemeClr val="tx1"/>
                </a:solidFill>
              </a:rPr>
              <a:t>Away with him, away with him, crucify him, the same cry as v. 36.</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Trophimus</a:t>
            </a:r>
            <a:endParaRPr lang="en-US" sz="1500" dirty="0"/>
          </a:p>
          <a:p>
            <a:pPr marL="177800" indent="-177800">
              <a:spcAft>
                <a:spcPts val="300"/>
              </a:spcAft>
              <a:buSzPct val="100000"/>
              <a:buChar char="•"/>
            </a:pPr>
            <a:r>
              <a:rPr lang="en-US" sz="1400" b="1" dirty="0">
                <a:solidFill>
                  <a:schemeClr val="accent1"/>
                </a:solidFill>
              </a:rPr>
              <a:t>Acts 20:4. </a:t>
            </a:r>
            <a:pPr indent="0" marL="0">
              <a:spcAft>
                <a:spcPts val="300"/>
              </a:spcAft>
              <a:buNone/>
            </a:pPr>
            <a:r>
              <a:rPr lang="en-US" sz="1400" dirty="0">
                <a:solidFill>
                  <a:schemeClr val="tx1"/>
                </a:solidFill>
              </a:rPr>
              <a:t>Of Asia, Tychicus and Trophimus, the companion of v. 29.</a:t>
            </a:r>
            <a:endParaRPr lang="en-US" sz="1500" dirty="0"/>
          </a:p>
          <a:p>
            <a:pPr marL="177800" indent="-177800">
              <a:spcAft>
                <a:spcPts val="300"/>
              </a:spcAft>
              <a:buSzPct val="100000"/>
              <a:buChar char="•"/>
            </a:pPr>
            <a:r>
              <a:rPr lang="en-US" sz="1400" b="1" dirty="0">
                <a:solidFill>
                  <a:schemeClr val="accent1"/>
                </a:solidFill>
              </a:rPr>
              <a:t>2 Tim 4:20. </a:t>
            </a:r>
            <a:pPr indent="0" marL="0">
              <a:spcAft>
                <a:spcPts val="300"/>
              </a:spcAft>
              <a:buNone/>
            </a:pPr>
            <a:r>
              <a:rPr lang="en-US" sz="1400" dirty="0">
                <a:solidFill>
                  <a:schemeClr val="tx1"/>
                </a:solidFill>
              </a:rPr>
              <a:t>Trophimus have I left at Miletum sick, the same man as v. 29.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 stranger in the holy place</a:t>
            </a:r>
            <a:endParaRPr lang="en-US" sz="1500" dirty="0"/>
          </a:p>
          <a:p>
            <a:pPr marL="177800" indent="-177800">
              <a:spcAft>
                <a:spcPts val="300"/>
              </a:spcAft>
              <a:buSzPct val="100000"/>
              <a:buChar char="•"/>
            </a:pPr>
            <a:r>
              <a:rPr lang="en-US" sz="1400" b="1" dirty="0">
                <a:solidFill>
                  <a:schemeClr val="accent1"/>
                </a:solidFill>
              </a:rPr>
              <a:t>Num 18:7. </a:t>
            </a:r>
            <a:pPr indent="0" marL="0">
              <a:spcAft>
                <a:spcPts val="300"/>
              </a:spcAft>
              <a:buNone/>
            </a:pPr>
            <a:r>
              <a:rPr lang="en-US" sz="1400" dirty="0">
                <a:solidFill>
                  <a:schemeClr val="tx1"/>
                </a:solidFill>
              </a:rPr>
              <a:t>The stranger that cometh nigh shall be put to death, the law behind v. 28.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21 — Tyre, Caesarea, Jeru; Riot</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Coos is the island Cos, as in the ESV.</a:t>
            </a:r>
            <a:endParaRPr lang="en-US" sz="1600" dirty="0"/>
          </a:p>
          <a:p>
            <a:pPr indent="0" marL="0">
              <a:spcAft>
                <a:spcPts val="800"/>
              </a:spcAft>
              <a:buNone/>
            </a:pPr>
            <a:r>
              <a:rPr lang="en-US" sz="1600" b="1" dirty="0">
                <a:solidFill>
                  <a:schemeClr val="accent1"/>
                </a:solidFill>
              </a:rPr>
              <a:t>v. 15. </a:t>
            </a:r>
            <a:pPr indent="0" marL="0">
              <a:spcAft>
                <a:spcPts val="800"/>
              </a:spcAft>
              <a:buNone/>
            </a:pPr>
            <a:r>
              <a:rPr lang="en-US" sz="1600" dirty="0">
                <a:solidFill>
                  <a:schemeClr val="tx1"/>
                </a:solidFill>
              </a:rPr>
              <a:t>Took up our carriages means packed our baggage, as in the ESV.</a:t>
            </a:r>
            <a:endParaRPr lang="en-US" sz="1600" dirty="0"/>
          </a:p>
          <a:p>
            <a:pPr indent="0" marL="0">
              <a:spcAft>
                <a:spcPts val="800"/>
              </a:spcAft>
              <a:buNone/>
            </a:pPr>
            <a:r>
              <a:rPr lang="en-US" sz="1600" b="1" dirty="0">
                <a:solidFill>
                  <a:schemeClr val="accent1"/>
                </a:solidFill>
              </a:rPr>
              <a:t>v. 24. </a:t>
            </a:r>
            <a:pPr indent="0" marL="0">
              <a:spcAft>
                <a:spcPts val="800"/>
              </a:spcAft>
              <a:buNone/>
            </a:pPr>
            <a:r>
              <a:rPr lang="en-US" sz="1600" dirty="0">
                <a:solidFill>
                  <a:schemeClr val="tx1"/>
                </a:solidFill>
              </a:rPr>
              <a:t>Be at charges with them means pay their expenses, as in the ESV.</a:t>
            </a:r>
            <a:endParaRPr lang="en-US" sz="1600" dirty="0"/>
          </a:p>
          <a:p>
            <a:pPr indent="0" marL="0">
              <a:spcAft>
                <a:spcPts val="800"/>
              </a:spcAft>
              <a:buNone/>
            </a:pPr>
            <a:r>
              <a:rPr lang="en-US" sz="1600" b="1" dirty="0">
                <a:solidFill>
                  <a:schemeClr val="accent1"/>
                </a:solidFill>
              </a:rPr>
              <a:t>v. 31. </a:t>
            </a:r>
            <a:pPr indent="0" marL="0">
              <a:spcAft>
                <a:spcPts val="800"/>
              </a:spcAft>
              <a:buNone/>
            </a:pPr>
            <a:r>
              <a:rPr lang="en-US" sz="1600" dirty="0">
                <a:solidFill>
                  <a:schemeClr val="tx1"/>
                </a:solidFill>
              </a:rPr>
              <a:t>The chief captain of the band is the tribune of the cohort, the Greek "chiliarchos" of the "speira," as in the ESV.</a:t>
            </a:r>
            <a:endParaRPr lang="en-US" sz="1600" dirty="0"/>
          </a:p>
          <a:p>
            <a:pPr indent="0" marL="0">
              <a:spcAft>
                <a:spcPts val="800"/>
              </a:spcAft>
              <a:buNone/>
            </a:pPr>
            <a:r>
              <a:rPr lang="en-US" sz="1600" b="1" dirty="0">
                <a:solidFill>
                  <a:schemeClr val="accent1"/>
                </a:solidFill>
              </a:rPr>
              <a:t>v. 38. </a:t>
            </a:r>
            <a:pPr indent="0" marL="0">
              <a:spcAft>
                <a:spcPts val="800"/>
              </a:spcAft>
              <a:buNone/>
            </a:pPr>
            <a:r>
              <a:rPr lang="en-US" sz="1600" dirty="0">
                <a:solidFill>
                  <a:schemeClr val="tx1"/>
                </a:solidFill>
              </a:rPr>
              <a:t>Murderers translates "sikarioi," the Assassins, as in the ESV.</a:t>
            </a:r>
            <a:endParaRPr lang="en-US" sz="1600" dirty="0"/>
          </a:p>
          <a:p>
            <a:pPr indent="0" marL="0">
              <a:spcAft>
                <a:spcPts val="800"/>
              </a:spcAft>
              <a:buNone/>
            </a:pPr>
            <a:r>
              <a:rPr lang="en-US" sz="1600" b="1" dirty="0">
                <a:solidFill>
                  <a:schemeClr val="accent1"/>
                </a:solidFill>
              </a:rPr>
              <a:t>v. 40. </a:t>
            </a:r>
            <a:pPr indent="0" marL="0">
              <a:spcAft>
                <a:spcPts val="800"/>
              </a:spcAft>
              <a:buNone/>
            </a:pPr>
            <a:r>
              <a:rPr lang="en-US" sz="1600" dirty="0">
                <a:solidFill>
                  <a:schemeClr val="tx1"/>
                </a:solidFill>
              </a:rPr>
              <a:t>The Hebrew tongue may mean Aramaic, as in the NIV note.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21 — Tyre, Caesarea, Jeru; Riot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Paul and his company, the we of the voyage (vv. 1-8, 17-18).</a:t>
            </a:r>
            <a:endParaRPr lang="en-US" sz="1400" dirty="0"/>
          </a:p>
          <a:p>
            <a:pPr marL="203200" indent="-203200">
              <a:spcAft>
                <a:spcPts val="600"/>
              </a:spcAft>
              <a:buSzPct val="100000"/>
              <a:buChar char="•"/>
            </a:pPr>
            <a:r>
              <a:rPr lang="en-US" sz="1400" dirty="0">
                <a:solidFill>
                  <a:schemeClr val="tx1"/>
                </a:solidFill>
              </a:rPr>
              <a:t>The disciples at Tyre, with wives and children (vv. 4-5).</a:t>
            </a:r>
            <a:endParaRPr lang="en-US" sz="1400" dirty="0"/>
          </a:p>
          <a:p>
            <a:pPr marL="203200" indent="-203200">
              <a:spcAft>
                <a:spcPts val="600"/>
              </a:spcAft>
              <a:buSzPct val="100000"/>
              <a:buChar char="•"/>
            </a:pPr>
            <a:r>
              <a:rPr lang="en-US" sz="1400" dirty="0">
                <a:solidFill>
                  <a:schemeClr val="tx1"/>
                </a:solidFill>
              </a:rPr>
              <a:t>The brethren at Ptolemais (v. 7).</a:t>
            </a:r>
            <a:endParaRPr lang="en-US" sz="1400" dirty="0"/>
          </a:p>
          <a:p>
            <a:pPr marL="203200" indent="-203200">
              <a:spcAft>
                <a:spcPts val="600"/>
              </a:spcAft>
              <a:buSzPct val="100000"/>
              <a:buChar char="•"/>
            </a:pPr>
            <a:r>
              <a:rPr lang="en-US" sz="1400" dirty="0">
                <a:solidFill>
                  <a:schemeClr val="tx1"/>
                </a:solidFill>
              </a:rPr>
              <a:t>Philip the evangelist, one of the seven, and his four daughters (vv. 8-9).</a:t>
            </a:r>
            <a:endParaRPr lang="en-US" sz="1400" dirty="0"/>
          </a:p>
          <a:p>
            <a:pPr marL="203200" indent="-203200">
              <a:spcAft>
                <a:spcPts val="600"/>
              </a:spcAft>
              <a:buSzPct val="100000"/>
              <a:buChar char="•"/>
            </a:pPr>
            <a:r>
              <a:rPr lang="en-US" sz="1400" dirty="0">
                <a:solidFill>
                  <a:schemeClr val="tx1"/>
                </a:solidFill>
              </a:rPr>
              <a:t>Agabus, a prophet from Judaea (vv. 10-11).</a:t>
            </a:r>
            <a:endParaRPr lang="en-US" sz="1400" dirty="0"/>
          </a:p>
          <a:p>
            <a:pPr marL="203200" indent="-203200">
              <a:spcAft>
                <a:spcPts val="600"/>
              </a:spcAft>
              <a:buSzPct val="100000"/>
              <a:buChar char="•"/>
            </a:pPr>
            <a:r>
              <a:rPr lang="en-US" sz="1400" dirty="0">
                <a:solidFill>
                  <a:schemeClr val="tx1"/>
                </a:solidFill>
              </a:rPr>
              <a:t>Mnason of Cyprus, an old disciple (v. 16).</a:t>
            </a:r>
            <a:endParaRPr lang="en-US" sz="1400" dirty="0"/>
          </a:p>
          <a:p>
            <a:pPr marL="203200" indent="-203200">
              <a:spcAft>
                <a:spcPts val="600"/>
              </a:spcAft>
              <a:buSzPct val="100000"/>
              <a:buChar char="•"/>
            </a:pPr>
            <a:r>
              <a:rPr lang="en-US" sz="1400" dirty="0">
                <a:solidFill>
                  <a:schemeClr val="tx1"/>
                </a:solidFill>
              </a:rPr>
              <a:t>James and all the elders (v. 18).</a:t>
            </a:r>
            <a:endParaRPr lang="en-US" sz="1400" dirty="0"/>
          </a:p>
          <a:p>
            <a:pPr marL="203200" indent="-203200">
              <a:spcAft>
                <a:spcPts val="600"/>
              </a:spcAft>
              <a:buSzPct val="100000"/>
              <a:buChar char="•"/>
            </a:pPr>
            <a:r>
              <a:rPr lang="en-US" sz="1400" dirty="0">
                <a:solidFill>
                  <a:schemeClr val="tx1"/>
                </a:solidFill>
              </a:rPr>
              <a:t>The four men which have a vow (vv. 23-26).</a:t>
            </a:r>
            <a:endParaRPr lang="en-US" sz="1400" dirty="0"/>
          </a:p>
          <a:p>
            <a:pPr marL="203200" indent="-203200">
              <a:spcAft>
                <a:spcPts val="600"/>
              </a:spcAft>
              <a:buSzPct val="100000"/>
              <a:buChar char="•"/>
            </a:pPr>
            <a:r>
              <a:rPr lang="en-US" sz="1400" dirty="0">
                <a:solidFill>
                  <a:schemeClr val="tx1"/>
                </a:solidFill>
              </a:rPr>
              <a:t>The Jews which were of Asia, and all the people (vv. 27-30, 36).</a:t>
            </a:r>
            <a:endParaRPr lang="en-US" sz="1400" dirty="0"/>
          </a:p>
          <a:p>
            <a:pPr marL="203200" indent="-203200">
              <a:spcAft>
                <a:spcPts val="600"/>
              </a:spcAft>
              <a:buSzPct val="100000"/>
              <a:buChar char="•"/>
            </a:pPr>
            <a:r>
              <a:rPr lang="en-US" sz="1400" dirty="0">
                <a:solidFill>
                  <a:schemeClr val="tx1"/>
                </a:solidFill>
              </a:rPr>
              <a:t>Trophimus an Ephesian (v. 29).</a:t>
            </a:r>
            <a:endParaRPr lang="en-US" sz="1400" dirty="0"/>
          </a:p>
          <a:p>
            <a:pPr marL="203200" indent="-203200">
              <a:spcAft>
                <a:spcPts val="600"/>
              </a:spcAft>
              <a:buSzPct val="100000"/>
              <a:buChar char="•"/>
            </a:pPr>
            <a:r>
              <a:rPr lang="en-US" sz="1400" dirty="0">
                <a:solidFill>
                  <a:schemeClr val="tx1"/>
                </a:solidFill>
              </a:rPr>
              <a:t>The chief captain, soldiers, and centurions (vv. 31-37).</a:t>
            </a:r>
            <a:endParaRPr lang="en-US" sz="1400" dirty="0"/>
          </a:p>
          <a:p>
            <a:pPr marL="203200" indent="-203200">
              <a:spcAft>
                <a:spcPts val="600"/>
              </a:spcAft>
              <a:buSzPct val="100000"/>
              <a:buChar char="•"/>
            </a:pPr>
            <a:r>
              <a:rPr lang="en-US" sz="1400" dirty="0">
                <a:solidFill>
                  <a:schemeClr val="tx1"/>
                </a:solidFill>
              </a:rPr>
              <a:t>That Egyptian and the 4,000 murderers (v. 38).</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Coos, Rhodes, and Patara (v. 1).</a:t>
            </a:r>
            <a:endParaRPr lang="en-US" sz="1400" dirty="0"/>
          </a:p>
          <a:p>
            <a:pPr marL="203200" indent="-203200">
              <a:spcAft>
                <a:spcPts val="600"/>
              </a:spcAft>
              <a:buSzPct val="100000"/>
              <a:buChar char="•"/>
            </a:pPr>
            <a:r>
              <a:rPr lang="en-US" sz="1400" dirty="0">
                <a:solidFill>
                  <a:schemeClr val="tx1"/>
                </a:solidFill>
              </a:rPr>
              <a:t>Phenicia, Cyprus on the left hand, Syria, and Tyre (vv. 2-3).</a:t>
            </a:r>
            <a:endParaRPr lang="en-US" sz="1400" dirty="0"/>
          </a:p>
          <a:p>
            <a:pPr marL="203200" indent="-203200">
              <a:spcAft>
                <a:spcPts val="600"/>
              </a:spcAft>
              <a:buSzPct val="100000"/>
              <a:buChar char="•"/>
            </a:pPr>
            <a:r>
              <a:rPr lang="en-US" sz="1400" dirty="0">
                <a:solidFill>
                  <a:schemeClr val="tx1"/>
                </a:solidFill>
              </a:rPr>
              <a:t>The shore at Tyre, where they prayed (v. 5).</a:t>
            </a:r>
            <a:endParaRPr lang="en-US" sz="1400" dirty="0"/>
          </a:p>
          <a:p>
            <a:pPr marL="203200" indent="-203200">
              <a:spcAft>
                <a:spcPts val="600"/>
              </a:spcAft>
              <a:buSzPct val="100000"/>
              <a:buChar char="•"/>
            </a:pPr>
            <a:r>
              <a:rPr lang="en-US" sz="1400" dirty="0">
                <a:solidFill>
                  <a:schemeClr val="tx1"/>
                </a:solidFill>
              </a:rPr>
              <a:t>Ptolemais (v. 7).</a:t>
            </a:r>
            <a:endParaRPr lang="en-US" sz="1400" dirty="0"/>
          </a:p>
          <a:p>
            <a:pPr marL="203200" indent="-203200">
              <a:spcAft>
                <a:spcPts val="600"/>
              </a:spcAft>
              <a:buSzPct val="100000"/>
              <a:buChar char="•"/>
            </a:pPr>
            <a:r>
              <a:rPr lang="en-US" sz="1400" dirty="0">
                <a:solidFill>
                  <a:schemeClr val="tx1"/>
                </a:solidFill>
              </a:rPr>
              <a:t>Caesarea, the house of Philip (vv. 8, 16).</a:t>
            </a:r>
            <a:endParaRPr lang="en-US" sz="1400" dirty="0"/>
          </a:p>
          <a:p>
            <a:pPr marL="203200" indent="-203200">
              <a:spcAft>
                <a:spcPts val="600"/>
              </a:spcAft>
              <a:buSzPct val="100000"/>
              <a:buChar char="•"/>
            </a:pPr>
            <a:r>
              <a:rPr lang="en-US" sz="1400" dirty="0">
                <a:solidFill>
                  <a:schemeClr val="tx1"/>
                </a:solidFill>
              </a:rPr>
              <a:t>Jerusalem (vv. 4, 11-13, 15, 17).</a:t>
            </a:r>
            <a:endParaRPr lang="en-US" sz="1400" dirty="0"/>
          </a:p>
          <a:p>
            <a:pPr marL="203200" indent="-203200">
              <a:spcAft>
                <a:spcPts val="600"/>
              </a:spcAft>
              <a:buSzPct val="100000"/>
              <a:buChar char="•"/>
            </a:pPr>
            <a:r>
              <a:rPr lang="en-US" sz="1400" dirty="0">
                <a:solidFill>
                  <a:schemeClr val="tx1"/>
                </a:solidFill>
              </a:rPr>
              <a:t>The temple, whose doors were shut (vv. 26-30).</a:t>
            </a:r>
            <a:endParaRPr lang="en-US" sz="1400" dirty="0"/>
          </a:p>
          <a:p>
            <a:pPr marL="203200" indent="-203200">
              <a:spcAft>
                <a:spcPts val="600"/>
              </a:spcAft>
              <a:buSzPct val="100000"/>
              <a:buChar char="•"/>
            </a:pPr>
            <a:r>
              <a:rPr lang="en-US" sz="1400" dirty="0">
                <a:solidFill>
                  <a:schemeClr val="tx1"/>
                </a:solidFill>
              </a:rPr>
              <a:t>The castle and its stairs (vv. 34-35, 37, 40).</a:t>
            </a:r>
            <a:endParaRPr lang="en-US" sz="1400" dirty="0"/>
          </a:p>
          <a:p>
            <a:pPr marL="203200" indent="-203200">
              <a:spcAft>
                <a:spcPts val="600"/>
              </a:spcAft>
              <a:buSzPct val="100000"/>
              <a:buChar char="•"/>
            </a:pPr>
            <a:r>
              <a:rPr lang="en-US" sz="1400" dirty="0">
                <a:solidFill>
                  <a:schemeClr val="tx1"/>
                </a:solidFill>
              </a:rPr>
              <a:t>Tarsus, a city in Cilicia (v. 39).</a:t>
            </a:r>
            <a:endParaRPr lang="en-US" sz="1400" dirty="0"/>
          </a:p>
          <a:p>
            <a:pPr marL="203200" indent="-203200">
              <a:spcAft>
                <a:spcPts val="600"/>
              </a:spcAft>
              <a:buSzPct val="100000"/>
              <a:buChar char="•"/>
            </a:pPr>
            <a:r>
              <a:rPr lang="en-US" sz="1400" dirty="0">
                <a:solidFill>
                  <a:schemeClr val="tx1"/>
                </a:solidFill>
              </a:rPr>
              <a:t>The wilderness, where the Egyptian led his men (v. 38).</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21 — Tyre, Caesarea, Jeru; Riot</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AD 57</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the farewell at Miletus (Acts 20:38; v. 1).</a:t>
            </a:r>
            <a:endParaRPr lang="en-US" sz="1600" dirty="0"/>
          </a:p>
          <a:p>
            <a:pPr marL="203200" indent="-203200">
              <a:spcAft>
                <a:spcPts val="1000"/>
              </a:spcAft>
              <a:buSzPct val="100000"/>
              <a:buChar char="•"/>
            </a:pPr>
            <a:r>
              <a:rPr lang="en-US" sz="1600" dirty="0">
                <a:solidFill>
                  <a:schemeClr val="tx1"/>
                </a:solidFill>
              </a:rPr>
              <a:t>Seven days at Tyre, one day at Ptolemais, many days at Caesarea (vv. 4, 7, 10).</a:t>
            </a:r>
            <a:endParaRPr lang="en-US" sz="1600" dirty="0"/>
          </a:p>
          <a:p>
            <a:pPr marL="203200" indent="-203200">
              <a:spcAft>
                <a:spcPts val="1000"/>
              </a:spcAft>
              <a:buSzPct val="100000"/>
              <a:buChar char="•"/>
            </a:pPr>
            <a:r>
              <a:rPr lang="en-US" sz="1600" dirty="0">
                <a:solidFill>
                  <a:schemeClr val="tx1"/>
                </a:solidFill>
              </a:rPr>
              <a:t>The day following their arrival they meet James (v. 18).</a:t>
            </a:r>
            <a:endParaRPr lang="en-US" sz="1600" dirty="0"/>
          </a:p>
          <a:p>
            <a:pPr marL="203200" indent="-203200">
              <a:spcAft>
                <a:spcPts val="1000"/>
              </a:spcAft>
              <a:buSzPct val="100000"/>
              <a:buChar char="•"/>
            </a:pPr>
            <a:r>
              <a:rPr lang="en-US" sz="1600" dirty="0">
                <a:solidFill>
                  <a:schemeClr val="tx1"/>
                </a:solidFill>
              </a:rPr>
              <a:t>The seven days of purification are almost ended when the riot begins (v. 27).</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AD 57 (working), Paul's return to Jerusalem and arrest.</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SECTIONS 2–5</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back-to-contents">
            <a:hlinkClick r:id="rId8" tooltip="Back to the Connections contents (slide 4)" action="ppaction://hlinksldjump"/>
          </p:cNvPr>
          <p:cNvSpPr txBox="1"/>
          <p:nvPr/>
        </p:nvSpPr>
        <p:spPr>
          <a:xfrm>
            <a:off x="8663026" y="457200"/>
            <a:ext cx="2011680" cy="292608"/>
          </a:xfrm>
          <a:prstGeom prst="rect">
            <a:avLst/>
          </a:prstGeom>
          <a:noFill/>
          <a:ln/>
        </p:spPr>
        <p:txBody>
          <a:bodyPr wrap="square" lIns="0" tIns="0" rIns="0" bIns="0" rtlCol="0" anchor="ctr"/>
          <a:lstStyle/>
          <a:p>
            <a:pPr algn="r" indent="0" marL="0">
              <a:buNone/>
            </a:pPr>
            <a:r>
              <a:rPr lang="en-US" sz="1200" b="1" u="sng" dirty="0">
                <a:solidFill>
                  <a:schemeClr val="accent5"/>
                </a:solidFill>
                <a:hlinkClick r:id="rId8"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con-card-0"/>
          <p:cNvSpPr/>
          <p:nvPr/>
        </p:nvSpPr>
        <p:spPr>
          <a:xfrm>
            <a:off x="548640"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6" name="icon-bg-users"/>
          <p:cNvSpPr/>
          <p:nvPr/>
        </p:nvSpPr>
        <p:spPr>
          <a:xfrm>
            <a:off x="1466812" y="3017520"/>
            <a:ext cx="731520" cy="731520"/>
          </a:xfrm>
          <a:prstGeom prst="ellipse">
            <a:avLst/>
          </a:prstGeom>
          <a:solidFill>
            <a:schemeClr val="accent2"/>
          </a:solidFill>
          <a:ln/>
        </p:spPr>
      </p:sp>
      <p:pic>
        <p:nvPicPr>
          <p:cNvPr id="7" name="icon-users" descr="users">    </p:cNvPr>
          <p:cNvPicPr>
            <a:picLocks noChangeAspect="1"/>
          </p:cNvPicPr>
          <p:nvPr/>
        </p:nvPicPr>
        <p:blipFill>
          <a:blip r:embed="rId2"/>
          <a:stretch>
            <a:fillRect/>
          </a:stretch>
        </p:blipFill>
        <p:spPr>
          <a:xfrm>
            <a:off x="1631404" y="3182112"/>
            <a:ext cx="402336" cy="402336"/>
          </a:xfrm>
          <a:prstGeom prst="rect">
            <a:avLst/>
          </a:prstGeom>
        </p:spPr>
      </p:pic>
      <p:sp>
        <p:nvSpPr>
          <p:cNvPr id="8" name="con-label-0"/>
          <p:cNvSpPr txBox="1"/>
          <p:nvPr/>
        </p:nvSpPr>
        <p:spPr>
          <a:xfrm>
            <a:off x="731520"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People</a:t>
            </a:r>
            <a:endParaRPr lang="en-US" sz="2200" dirty="0"/>
          </a:p>
        </p:txBody>
      </p:sp>
      <p:sp>
        <p:nvSpPr>
          <p:cNvPr id="9" name="con-sub-0"/>
          <p:cNvSpPr txBox="1"/>
          <p:nvPr/>
        </p:nvSpPr>
        <p:spPr>
          <a:xfrm>
            <a:off x="731520"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6 connections</a:t>
            </a:r>
            <a:endParaRPr lang="en-US" sz="1400" dirty="0"/>
          </a:p>
        </p:txBody>
      </p:sp>
      <p:sp>
        <p:nvSpPr>
          <p:cNvPr id="10" name="con-card-1"/>
          <p:cNvSpPr/>
          <p:nvPr/>
        </p:nvSpPr>
        <p:spPr>
          <a:xfrm>
            <a:off x="3390824"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1" name="icon-bg-hour"/>
          <p:cNvSpPr/>
          <p:nvPr/>
        </p:nvSpPr>
        <p:spPr>
          <a:xfrm>
            <a:off x="4308996" y="3017520"/>
            <a:ext cx="731520" cy="731520"/>
          </a:xfrm>
          <a:prstGeom prst="ellipse">
            <a:avLst/>
          </a:prstGeom>
          <a:solidFill>
            <a:schemeClr val="accent2"/>
          </a:solidFill>
          <a:ln/>
        </p:spPr>
      </p:sp>
      <p:pic>
        <p:nvPicPr>
          <p:cNvPr id="12" name="icon-hour" descr="hour">    </p:cNvPr>
          <p:cNvPicPr>
            <a:picLocks noChangeAspect="1"/>
          </p:cNvPicPr>
          <p:nvPr/>
        </p:nvPicPr>
        <p:blipFill>
          <a:blip r:embed="rId3"/>
          <a:stretch>
            <a:fillRect/>
          </a:stretch>
        </p:blipFill>
        <p:spPr>
          <a:xfrm>
            <a:off x="4473588" y="3182112"/>
            <a:ext cx="402336" cy="402336"/>
          </a:xfrm>
          <a:prstGeom prst="rect">
            <a:avLst/>
          </a:prstGeom>
        </p:spPr>
      </p:pic>
      <p:sp>
        <p:nvSpPr>
          <p:cNvPr id="13" name="con-label-1"/>
          <p:cNvSpPr txBox="1"/>
          <p:nvPr/>
        </p:nvSpPr>
        <p:spPr>
          <a:xfrm>
            <a:off x="3573704"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Chronology</a:t>
            </a:r>
            <a:endParaRPr lang="en-US" sz="2200" dirty="0"/>
          </a:p>
        </p:txBody>
      </p:sp>
      <p:sp>
        <p:nvSpPr>
          <p:cNvPr id="14" name="con-sub-1"/>
          <p:cNvSpPr txBox="1"/>
          <p:nvPr/>
        </p:nvSpPr>
        <p:spPr>
          <a:xfrm>
            <a:off x="3573704"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 + timeline</a:t>
            </a:r>
            <a:endParaRPr lang="en-US" sz="1400" dirty="0"/>
          </a:p>
        </p:txBody>
      </p:sp>
      <p:sp>
        <p:nvSpPr>
          <p:cNvPr id="15" name="con-card-2"/>
          <p:cNvSpPr/>
          <p:nvPr/>
        </p:nvSpPr>
        <p:spPr>
          <a:xfrm>
            <a:off x="6233008"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6" name="icon-bg-map"/>
          <p:cNvSpPr/>
          <p:nvPr/>
        </p:nvSpPr>
        <p:spPr>
          <a:xfrm>
            <a:off x="7151180" y="3017520"/>
            <a:ext cx="731520" cy="731520"/>
          </a:xfrm>
          <a:prstGeom prst="ellipse">
            <a:avLst/>
          </a:prstGeom>
          <a:solidFill>
            <a:schemeClr val="accent2"/>
          </a:solidFill>
          <a:ln/>
        </p:spPr>
      </p:sp>
      <p:pic>
        <p:nvPicPr>
          <p:cNvPr id="17" name="icon-map" descr="map">    </p:cNvPr>
          <p:cNvPicPr>
            <a:picLocks noChangeAspect="1"/>
          </p:cNvPicPr>
          <p:nvPr/>
        </p:nvPicPr>
        <p:blipFill>
          <a:blip r:embed="rId4"/>
          <a:stretch>
            <a:fillRect/>
          </a:stretch>
        </p:blipFill>
        <p:spPr>
          <a:xfrm>
            <a:off x="7315771" y="3182112"/>
            <a:ext cx="402336" cy="402336"/>
          </a:xfrm>
          <a:prstGeom prst="rect">
            <a:avLst/>
          </a:prstGeom>
        </p:spPr>
      </p:pic>
      <p:sp>
        <p:nvSpPr>
          <p:cNvPr id="18" name="con-label-2"/>
          <p:cNvSpPr txBox="1"/>
          <p:nvPr/>
        </p:nvSpPr>
        <p:spPr>
          <a:xfrm>
            <a:off x="6415888"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Geography</a:t>
            </a:r>
            <a:endParaRPr lang="en-US" sz="2200" dirty="0"/>
          </a:p>
        </p:txBody>
      </p:sp>
      <p:sp>
        <p:nvSpPr>
          <p:cNvPr id="19" name="con-sub-2"/>
          <p:cNvSpPr txBox="1"/>
          <p:nvPr/>
        </p:nvSpPr>
        <p:spPr>
          <a:xfrm>
            <a:off x="6415888"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a:t>
            </a:r>
            <a:endParaRPr lang="en-US" sz="1400" dirty="0"/>
          </a:p>
        </p:txBody>
      </p:sp>
      <p:sp>
        <p:nvSpPr>
          <p:cNvPr id="20" name="con-card-3"/>
          <p:cNvSpPr/>
          <p:nvPr/>
        </p:nvSpPr>
        <p:spPr>
          <a:xfrm>
            <a:off x="9075191"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21" name="icon-bg-link"/>
          <p:cNvSpPr/>
          <p:nvPr/>
        </p:nvSpPr>
        <p:spPr>
          <a:xfrm>
            <a:off x="9993363" y="3017520"/>
            <a:ext cx="731520" cy="731520"/>
          </a:xfrm>
          <a:prstGeom prst="ellipse">
            <a:avLst/>
          </a:prstGeom>
          <a:solidFill>
            <a:schemeClr val="accent2"/>
          </a:solidFill>
          <a:ln/>
        </p:spPr>
      </p:sp>
      <p:pic>
        <p:nvPicPr>
          <p:cNvPr id="22" name="icon-link" descr="link">    </p:cNvPr>
          <p:cNvPicPr>
            <a:picLocks noChangeAspect="1"/>
          </p:cNvPicPr>
          <p:nvPr/>
        </p:nvPicPr>
        <p:blipFill>
          <a:blip r:embed="rId5"/>
          <a:stretch>
            <a:fillRect/>
          </a:stretch>
        </p:blipFill>
        <p:spPr>
          <a:xfrm>
            <a:off x="10157955" y="3182112"/>
            <a:ext cx="402336" cy="402336"/>
          </a:xfrm>
          <a:prstGeom prst="rect">
            <a:avLst/>
          </a:prstGeom>
        </p:spPr>
      </p:pic>
      <p:sp>
        <p:nvSpPr>
          <p:cNvPr id="23" name="con-label-3"/>
          <p:cNvSpPr txBox="1"/>
          <p:nvPr/>
        </p:nvSpPr>
        <p:spPr>
          <a:xfrm>
            <a:off x="9258071"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Other Themes</a:t>
            </a:r>
            <a:endParaRPr lang="en-US" sz="2200" dirty="0"/>
          </a:p>
        </p:txBody>
      </p:sp>
      <p:sp>
        <p:nvSpPr>
          <p:cNvPr id="24" name="con-sub-3"/>
          <p:cNvSpPr txBox="1"/>
          <p:nvPr/>
        </p:nvSpPr>
        <p:spPr>
          <a:xfrm>
            <a:off x="9258071"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7 connections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Kings who sought the LORD:  </a:t>
            </a:r>
            <a:pPr indent="0" marL="0">
              <a:buNone/>
            </a:pPr>
            <a:r>
              <a:rPr lang="en-US" sz="1700" dirty="0">
                <a:solidFill>
                  <a:schemeClr val="tx1"/>
                </a:solidFill>
              </a:rPr>
              <a:t>Asa “took courage, and put away the abominable idols out of all the land” (2 Chron 15:8); Hezekiah and Isaiah “prayed and cried to heaven” (2 Chron 32:20); but Zedekiah’s end was that “they slew the sons of Zedekiah before his eyes, and put out the eyes of Zedekiah” (2 Kings 25:7).</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Prophets sent with a word:  </a:t>
            </a:r>
            <a:pPr indent="0" marL="0">
              <a:buNone/>
            </a:pPr>
            <a:r>
              <a:rPr lang="en-US" sz="1700" dirty="0">
                <a:solidFill>
                  <a:schemeClr val="tx1"/>
                </a:solidFill>
              </a:rPr>
              <a:t>“the Spirit of God came upon Azariah the son of Oded” (2 Chron 15:1); “the prophet Isaiah the son of Amoz” prayed with the king (2 Chron 32:20); at Antioch were “certain prophets and teachers” (Acts 13:1); and “there came down from Judaea a certain prophet, named Agabus” (Acts 21:10).</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Samuel the prophet:  </a:t>
            </a:r>
            <a:pPr indent="0" marL="0">
              <a:buNone/>
            </a:pPr>
            <a:r>
              <a:rPr lang="en-US" sz="1700" dirty="0">
                <a:solidFill>
                  <a:schemeClr val="tx1"/>
                </a:solidFill>
              </a:rPr>
              <a:t>Hannah “called his name Samuel, saying, Because I have asked him of the LORD” (1 Sam 1:20); Paul’s sermon recalls that God gave judges “until Samuel the prophet” (Acts 13:20).</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The house of David:  </a:t>
            </a:r>
            <a:pPr indent="0" marL="0">
              <a:buNone/>
            </a:pPr>
            <a:r>
              <a:rPr lang="en-US" sz="1700" dirty="0">
                <a:solidFill>
                  <a:schemeClr val="tx1"/>
                </a:solidFill>
              </a:rPr>
              <a:t>God said, “I have found David the son of Jesse, a man after mine own heart” (Acts 13:22); Hezekiah was buried “in the chiefest of the sepulchres of the sons of David” (2 Chron 32:33); Evil-merodach “did lift up the head of Jehoiachin king of Judah out of prison” (2 Kings 25:27).</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5</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Angels sent by God:  </a:t>
            </a:r>
            <a:pPr indent="0" marL="0">
              <a:buNone/>
            </a:pPr>
            <a:r>
              <a:rPr lang="en-US" sz="1700" dirty="0">
                <a:solidFill>
                  <a:schemeClr val="tx1"/>
                </a:solidFill>
              </a:rPr>
              <a:t>“Behold, I send an Angel before thee, to keep thee in the way” (Exod 23:20); “he shall give his angels charge over thee, to keep thee in all thy ways” (Psa 91:11); “the LORD sent an angel, which cut off all the mighty men of valour” (2 Chron 32:21); “at that time shall Michael stand up, the great prince” (Dan 12:1).</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6</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Paul, bound for the name of Jesus:  </a:t>
            </a:r>
            <a:pPr indent="0" marL="0">
              <a:buNone/>
            </a:pPr>
            <a:r>
              <a:rPr lang="en-US" sz="1700" dirty="0">
                <a:solidFill>
                  <a:schemeClr val="tx1"/>
                </a:solidFill>
              </a:rPr>
              <a:t>“Saul, (who also is called Paul,) filled with the Holy Ghost” (Acts 13:9) faced Elymas; later he said, “I am ready not to be bound only, but also to die at Jerusalem for the name of the Lord Jesus” (Acts 21:13).</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in Time</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tl-line"/>
          <p:cNvSpPr/>
          <p:nvPr/>
        </p:nvSpPr>
        <p:spPr>
          <a:xfrm>
            <a:off x="731520" y="3749040"/>
            <a:ext cx="10728655" cy="0"/>
          </a:xfrm>
          <a:prstGeom prst="line">
            <a:avLst/>
          </a:prstGeom>
          <a:noFill/>
          <a:ln w="25400">
            <a:solidFill>
              <a:schemeClr val="accent4"/>
            </a:solidFill>
            <a:prstDash val="solid"/>
          </a:ln>
        </p:spPr>
      </p:sp>
      <p:sp>
        <p:nvSpPr>
          <p:cNvPr id="6" name="tl-dot-0"/>
          <p:cNvSpPr/>
          <p:nvPr/>
        </p:nvSpPr>
        <p:spPr>
          <a:xfrm>
            <a:off x="886968" y="3630168"/>
            <a:ext cx="237744" cy="237744"/>
          </a:xfrm>
          <a:prstGeom prst="ellipse">
            <a:avLst/>
          </a:prstGeom>
          <a:solidFill>
            <a:schemeClr val="accent1"/>
          </a:solidFill>
          <a:ln w="25400">
            <a:solidFill>
              <a:schemeClr val="bg1"/>
            </a:solidFill>
            <a:prstDash val="solid"/>
          </a:ln>
        </p:spPr>
      </p:sp>
      <p:sp>
        <p:nvSpPr>
          <p:cNvPr id="7" name="tl-tick-0"/>
          <p:cNvSpPr/>
          <p:nvPr/>
        </p:nvSpPr>
        <p:spPr>
          <a:xfrm>
            <a:off x="1005840" y="2971800"/>
            <a:ext cx="0" cy="640080"/>
          </a:xfrm>
          <a:prstGeom prst="line">
            <a:avLst/>
          </a:prstGeom>
          <a:noFill/>
          <a:ln w="12700">
            <a:solidFill>
              <a:schemeClr val="accent5"/>
            </a:solidFill>
            <a:prstDash val="solid"/>
          </a:ln>
        </p:spPr>
      </p:sp>
      <p:sp>
        <p:nvSpPr>
          <p:cNvPr id="8" name="tl-label-0"/>
          <p:cNvSpPr txBox="1"/>
          <p:nvPr/>
        </p:nvSpPr>
        <p:spPr>
          <a:xfrm>
            <a:off x="274320"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Exod 23</a:t>
            </a:r>
            <a:endParaRPr lang="en-US" sz="1500" dirty="0"/>
          </a:p>
          <a:p>
            <a:pPr algn="ctr" indent="0" marL="0">
              <a:buNone/>
            </a:pPr>
            <a:r>
              <a:rPr lang="en-US" sz="1200" dirty="0">
                <a:solidFill>
                  <a:schemeClr val="accent1"/>
                </a:solidFill>
              </a:rPr>
              <a:t>1446 BC</a:t>
            </a:r>
            <a:endParaRPr lang="en-US" sz="1500" dirty="0"/>
          </a:p>
        </p:txBody>
      </p:sp>
      <p:sp>
        <p:nvSpPr>
          <p:cNvPr id="9" name="tl-dot-1"/>
          <p:cNvSpPr/>
          <p:nvPr/>
        </p:nvSpPr>
        <p:spPr>
          <a:xfrm>
            <a:off x="2159470" y="3630168"/>
            <a:ext cx="237744" cy="237744"/>
          </a:xfrm>
          <a:prstGeom prst="ellipse">
            <a:avLst/>
          </a:prstGeom>
          <a:solidFill>
            <a:schemeClr val="accent1"/>
          </a:solidFill>
          <a:ln w="25400">
            <a:solidFill>
              <a:schemeClr val="bg1"/>
            </a:solidFill>
            <a:prstDash val="solid"/>
          </a:ln>
        </p:spPr>
      </p:sp>
      <p:sp>
        <p:nvSpPr>
          <p:cNvPr id="10" name="tl-tick-1"/>
          <p:cNvSpPr/>
          <p:nvPr/>
        </p:nvSpPr>
        <p:spPr>
          <a:xfrm>
            <a:off x="2278342" y="3886200"/>
            <a:ext cx="0" cy="640080"/>
          </a:xfrm>
          <a:prstGeom prst="line">
            <a:avLst/>
          </a:prstGeom>
          <a:noFill/>
          <a:ln w="12700">
            <a:solidFill>
              <a:schemeClr val="accent5"/>
            </a:solidFill>
            <a:prstDash val="solid"/>
          </a:ln>
        </p:spPr>
      </p:sp>
      <p:sp>
        <p:nvSpPr>
          <p:cNvPr id="11" name="tl-label-1"/>
          <p:cNvSpPr txBox="1"/>
          <p:nvPr/>
        </p:nvSpPr>
        <p:spPr>
          <a:xfrm>
            <a:off x="1546822"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1 Sam 1</a:t>
            </a:r>
            <a:endParaRPr lang="en-US" sz="1500" dirty="0"/>
          </a:p>
          <a:p>
            <a:pPr algn="ctr" indent="0" marL="0">
              <a:buNone/>
            </a:pPr>
            <a:r>
              <a:rPr lang="en-US" sz="1200" dirty="0">
                <a:solidFill>
                  <a:schemeClr val="accent1"/>
                </a:solidFill>
              </a:rPr>
              <a:t>1110 BC</a:t>
            </a:r>
            <a:endParaRPr lang="en-US" sz="1500" dirty="0"/>
          </a:p>
        </p:txBody>
      </p:sp>
      <p:sp>
        <p:nvSpPr>
          <p:cNvPr id="12" name="tl-dot-2"/>
          <p:cNvSpPr/>
          <p:nvPr/>
        </p:nvSpPr>
        <p:spPr>
          <a:xfrm>
            <a:off x="3431972" y="3630168"/>
            <a:ext cx="237744" cy="237744"/>
          </a:xfrm>
          <a:prstGeom prst="ellipse">
            <a:avLst/>
          </a:prstGeom>
          <a:solidFill>
            <a:schemeClr val="accent1"/>
          </a:solidFill>
          <a:ln w="25400">
            <a:solidFill>
              <a:schemeClr val="bg1"/>
            </a:solidFill>
            <a:prstDash val="solid"/>
          </a:ln>
        </p:spPr>
      </p:sp>
      <p:sp>
        <p:nvSpPr>
          <p:cNvPr id="13" name="tl-tick-2"/>
          <p:cNvSpPr/>
          <p:nvPr/>
        </p:nvSpPr>
        <p:spPr>
          <a:xfrm>
            <a:off x="3550844" y="2971800"/>
            <a:ext cx="0" cy="640080"/>
          </a:xfrm>
          <a:prstGeom prst="line">
            <a:avLst/>
          </a:prstGeom>
          <a:noFill/>
          <a:ln w="12700">
            <a:solidFill>
              <a:schemeClr val="accent5"/>
            </a:solidFill>
            <a:prstDash val="solid"/>
          </a:ln>
        </p:spPr>
      </p:sp>
      <p:sp>
        <p:nvSpPr>
          <p:cNvPr id="14" name="tl-label-2"/>
          <p:cNvSpPr txBox="1"/>
          <p:nvPr/>
        </p:nvSpPr>
        <p:spPr>
          <a:xfrm>
            <a:off x="2819324"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2 Chron 15</a:t>
            </a:r>
            <a:endParaRPr lang="en-US" sz="1500" dirty="0"/>
          </a:p>
          <a:p>
            <a:pPr algn="ctr" indent="0" marL="0">
              <a:buNone/>
            </a:pPr>
            <a:r>
              <a:rPr lang="en-US" sz="1200" dirty="0">
                <a:solidFill>
                  <a:schemeClr val="accent1"/>
                </a:solidFill>
              </a:rPr>
              <a:t>c. 897 BC</a:t>
            </a:r>
            <a:endParaRPr lang="en-US" sz="1500" dirty="0"/>
          </a:p>
        </p:txBody>
      </p:sp>
      <p:sp>
        <p:nvSpPr>
          <p:cNvPr id="15" name="tl-dot-3"/>
          <p:cNvSpPr/>
          <p:nvPr/>
        </p:nvSpPr>
        <p:spPr>
          <a:xfrm>
            <a:off x="4704474" y="3630168"/>
            <a:ext cx="237744" cy="237744"/>
          </a:xfrm>
          <a:prstGeom prst="ellipse">
            <a:avLst/>
          </a:prstGeom>
          <a:solidFill>
            <a:schemeClr val="accent1"/>
          </a:solidFill>
          <a:ln w="25400">
            <a:solidFill>
              <a:schemeClr val="bg1"/>
            </a:solidFill>
            <a:prstDash val="solid"/>
          </a:ln>
        </p:spPr>
      </p:sp>
      <p:sp>
        <p:nvSpPr>
          <p:cNvPr id="16" name="tl-tick-3"/>
          <p:cNvSpPr/>
          <p:nvPr/>
        </p:nvSpPr>
        <p:spPr>
          <a:xfrm>
            <a:off x="4823346" y="3886200"/>
            <a:ext cx="0" cy="640080"/>
          </a:xfrm>
          <a:prstGeom prst="line">
            <a:avLst/>
          </a:prstGeom>
          <a:noFill/>
          <a:ln w="12700">
            <a:solidFill>
              <a:schemeClr val="accent5"/>
            </a:solidFill>
            <a:prstDash val="solid"/>
          </a:ln>
        </p:spPr>
      </p:sp>
      <p:sp>
        <p:nvSpPr>
          <p:cNvPr id="17" name="tl-label-3"/>
          <p:cNvSpPr txBox="1"/>
          <p:nvPr/>
        </p:nvSpPr>
        <p:spPr>
          <a:xfrm>
            <a:off x="4091826"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2 Chron 32</a:t>
            </a:r>
            <a:endParaRPr lang="en-US" sz="1500" dirty="0"/>
          </a:p>
          <a:p>
            <a:pPr algn="ctr" indent="0" marL="0">
              <a:buNone/>
            </a:pPr>
            <a:r>
              <a:rPr lang="en-US" sz="1200" dirty="0">
                <a:solidFill>
                  <a:schemeClr val="accent1"/>
                </a:solidFill>
              </a:rPr>
              <a:t>c. 701 BC</a:t>
            </a:r>
            <a:endParaRPr lang="en-US" sz="1500" dirty="0"/>
          </a:p>
        </p:txBody>
      </p:sp>
      <p:sp>
        <p:nvSpPr>
          <p:cNvPr id="18" name="tl-dot-4"/>
          <p:cNvSpPr/>
          <p:nvPr/>
        </p:nvSpPr>
        <p:spPr>
          <a:xfrm>
            <a:off x="5976976" y="3630168"/>
            <a:ext cx="237744" cy="237744"/>
          </a:xfrm>
          <a:prstGeom prst="ellipse">
            <a:avLst/>
          </a:prstGeom>
          <a:solidFill>
            <a:schemeClr val="accent1"/>
          </a:solidFill>
          <a:ln w="25400">
            <a:solidFill>
              <a:schemeClr val="bg1"/>
            </a:solidFill>
            <a:prstDash val="solid"/>
          </a:ln>
        </p:spPr>
      </p:sp>
      <p:sp>
        <p:nvSpPr>
          <p:cNvPr id="19" name="tl-tick-4"/>
          <p:cNvSpPr/>
          <p:nvPr/>
        </p:nvSpPr>
        <p:spPr>
          <a:xfrm>
            <a:off x="6095848" y="2971800"/>
            <a:ext cx="0" cy="640080"/>
          </a:xfrm>
          <a:prstGeom prst="line">
            <a:avLst/>
          </a:prstGeom>
          <a:noFill/>
          <a:ln w="12700">
            <a:solidFill>
              <a:schemeClr val="accent5"/>
            </a:solidFill>
            <a:prstDash val="solid"/>
          </a:ln>
        </p:spPr>
      </p:sp>
      <p:sp>
        <p:nvSpPr>
          <p:cNvPr id="20" name="tl-label-4"/>
          <p:cNvSpPr txBox="1"/>
          <p:nvPr/>
        </p:nvSpPr>
        <p:spPr>
          <a:xfrm>
            <a:off x="5364328"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2 Kgs 25</a:t>
            </a:r>
            <a:endParaRPr lang="en-US" sz="1500" dirty="0"/>
          </a:p>
          <a:p>
            <a:pPr algn="ctr" indent="0" marL="0">
              <a:buNone/>
            </a:pPr>
            <a:r>
              <a:rPr lang="en-US" sz="1200" dirty="0">
                <a:solidFill>
                  <a:schemeClr val="accent1"/>
                </a:solidFill>
              </a:rPr>
              <a:t>586 BC</a:t>
            </a:r>
            <a:endParaRPr lang="en-US" sz="1500" dirty="0"/>
          </a:p>
        </p:txBody>
      </p:sp>
      <p:sp>
        <p:nvSpPr>
          <p:cNvPr id="21" name="tl-dot-5"/>
          <p:cNvSpPr/>
          <p:nvPr/>
        </p:nvSpPr>
        <p:spPr>
          <a:xfrm>
            <a:off x="7249478" y="3630168"/>
            <a:ext cx="237744" cy="237744"/>
          </a:xfrm>
          <a:prstGeom prst="ellipse">
            <a:avLst/>
          </a:prstGeom>
          <a:solidFill>
            <a:schemeClr val="accent1"/>
          </a:solidFill>
          <a:ln w="25400">
            <a:solidFill>
              <a:schemeClr val="bg1"/>
            </a:solidFill>
            <a:prstDash val="solid"/>
          </a:ln>
        </p:spPr>
      </p:sp>
      <p:sp>
        <p:nvSpPr>
          <p:cNvPr id="22" name="tl-tick-5"/>
          <p:cNvSpPr/>
          <p:nvPr/>
        </p:nvSpPr>
        <p:spPr>
          <a:xfrm>
            <a:off x="7368350" y="3886200"/>
            <a:ext cx="0" cy="640080"/>
          </a:xfrm>
          <a:prstGeom prst="line">
            <a:avLst/>
          </a:prstGeom>
          <a:noFill/>
          <a:ln w="12700">
            <a:solidFill>
              <a:schemeClr val="accent5"/>
            </a:solidFill>
            <a:prstDash val="solid"/>
          </a:ln>
        </p:spPr>
      </p:sp>
      <p:sp>
        <p:nvSpPr>
          <p:cNvPr id="23" name="tl-label-5"/>
          <p:cNvSpPr txBox="1"/>
          <p:nvPr/>
        </p:nvSpPr>
        <p:spPr>
          <a:xfrm>
            <a:off x="6636830"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Dan 12</a:t>
            </a:r>
            <a:endParaRPr lang="en-US" sz="1500" dirty="0"/>
          </a:p>
          <a:p>
            <a:pPr algn="ctr" indent="0" marL="0">
              <a:buNone/>
            </a:pPr>
            <a:r>
              <a:rPr lang="en-US" sz="1200" dirty="0">
                <a:solidFill>
                  <a:schemeClr val="accent1"/>
                </a:solidFill>
              </a:rPr>
              <a:t>c. 536 BC</a:t>
            </a:r>
            <a:endParaRPr lang="en-US" sz="1500" dirty="0"/>
          </a:p>
        </p:txBody>
      </p:sp>
      <p:sp>
        <p:nvSpPr>
          <p:cNvPr id="24" name="tl-dot-6"/>
          <p:cNvSpPr/>
          <p:nvPr/>
        </p:nvSpPr>
        <p:spPr>
          <a:xfrm>
            <a:off x="8521979" y="3630168"/>
            <a:ext cx="237744" cy="237744"/>
          </a:xfrm>
          <a:prstGeom prst="ellipse">
            <a:avLst/>
          </a:prstGeom>
          <a:solidFill>
            <a:schemeClr val="accent3"/>
          </a:solidFill>
          <a:ln w="25400">
            <a:solidFill>
              <a:schemeClr val="bg1"/>
            </a:solidFill>
            <a:prstDash val="solid"/>
          </a:ln>
        </p:spPr>
      </p:sp>
      <p:sp>
        <p:nvSpPr>
          <p:cNvPr id="25" name="tl-tick-6"/>
          <p:cNvSpPr/>
          <p:nvPr/>
        </p:nvSpPr>
        <p:spPr>
          <a:xfrm>
            <a:off x="8640851" y="2971800"/>
            <a:ext cx="0" cy="640080"/>
          </a:xfrm>
          <a:prstGeom prst="line">
            <a:avLst/>
          </a:prstGeom>
          <a:noFill/>
          <a:ln w="12700">
            <a:solidFill>
              <a:schemeClr val="accent5"/>
            </a:solidFill>
            <a:prstDash val="solid"/>
          </a:ln>
        </p:spPr>
      </p:sp>
      <p:sp>
        <p:nvSpPr>
          <p:cNvPr id="26" name="tl-label-6"/>
          <p:cNvSpPr txBox="1"/>
          <p:nvPr/>
        </p:nvSpPr>
        <p:spPr>
          <a:xfrm>
            <a:off x="7909331"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John 6</a:t>
            </a:r>
            <a:endParaRPr lang="en-US" sz="1500" dirty="0"/>
          </a:p>
          <a:p>
            <a:pPr algn="ctr" indent="0" marL="0">
              <a:buNone/>
            </a:pPr>
            <a:r>
              <a:rPr lang="en-US" sz="1200" dirty="0">
                <a:solidFill>
                  <a:schemeClr val="accent3"/>
                </a:solidFill>
              </a:rPr>
              <a:t>AD 32</a:t>
            </a:r>
            <a:endParaRPr lang="en-US" sz="1500" dirty="0"/>
          </a:p>
        </p:txBody>
      </p:sp>
      <p:sp>
        <p:nvSpPr>
          <p:cNvPr id="27" name="tl-dot-7"/>
          <p:cNvSpPr/>
          <p:nvPr/>
        </p:nvSpPr>
        <p:spPr>
          <a:xfrm>
            <a:off x="9794481" y="3630168"/>
            <a:ext cx="237744" cy="237744"/>
          </a:xfrm>
          <a:prstGeom prst="ellipse">
            <a:avLst/>
          </a:prstGeom>
          <a:solidFill>
            <a:schemeClr val="accent3"/>
          </a:solidFill>
          <a:ln w="25400">
            <a:solidFill>
              <a:schemeClr val="bg1"/>
            </a:solidFill>
            <a:prstDash val="solid"/>
          </a:ln>
        </p:spPr>
      </p:sp>
      <p:sp>
        <p:nvSpPr>
          <p:cNvPr id="28" name="tl-tick-7"/>
          <p:cNvSpPr/>
          <p:nvPr/>
        </p:nvSpPr>
        <p:spPr>
          <a:xfrm>
            <a:off x="9913353" y="3886200"/>
            <a:ext cx="0" cy="640080"/>
          </a:xfrm>
          <a:prstGeom prst="line">
            <a:avLst/>
          </a:prstGeom>
          <a:noFill/>
          <a:ln w="12700">
            <a:solidFill>
              <a:schemeClr val="accent5"/>
            </a:solidFill>
            <a:prstDash val="solid"/>
          </a:ln>
        </p:spPr>
      </p:sp>
      <p:sp>
        <p:nvSpPr>
          <p:cNvPr id="29" name="tl-label-7"/>
          <p:cNvSpPr txBox="1"/>
          <p:nvPr/>
        </p:nvSpPr>
        <p:spPr>
          <a:xfrm>
            <a:off x="9181833"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Acts 13</a:t>
            </a:r>
            <a:endParaRPr lang="en-US" sz="1500" dirty="0"/>
          </a:p>
          <a:p>
            <a:pPr algn="ctr" indent="0" marL="0">
              <a:buNone/>
            </a:pPr>
            <a:r>
              <a:rPr lang="en-US" sz="1200" dirty="0">
                <a:solidFill>
                  <a:schemeClr val="accent3"/>
                </a:solidFill>
              </a:rPr>
              <a:t>AD 46</a:t>
            </a:r>
            <a:endParaRPr lang="en-US" sz="1500" dirty="0"/>
          </a:p>
        </p:txBody>
      </p:sp>
      <p:sp>
        <p:nvSpPr>
          <p:cNvPr id="30" name="tl-dot-8"/>
          <p:cNvSpPr/>
          <p:nvPr/>
        </p:nvSpPr>
        <p:spPr>
          <a:xfrm>
            <a:off x="11066983" y="3630168"/>
            <a:ext cx="237744" cy="237744"/>
          </a:xfrm>
          <a:prstGeom prst="ellipse">
            <a:avLst/>
          </a:prstGeom>
          <a:solidFill>
            <a:schemeClr val="accent3"/>
          </a:solidFill>
          <a:ln w="25400">
            <a:solidFill>
              <a:schemeClr val="bg1"/>
            </a:solidFill>
            <a:prstDash val="solid"/>
          </a:ln>
        </p:spPr>
      </p:sp>
      <p:sp>
        <p:nvSpPr>
          <p:cNvPr id="31" name="tl-tick-8"/>
          <p:cNvSpPr/>
          <p:nvPr/>
        </p:nvSpPr>
        <p:spPr>
          <a:xfrm>
            <a:off x="11185855" y="2971800"/>
            <a:ext cx="0" cy="640080"/>
          </a:xfrm>
          <a:prstGeom prst="line">
            <a:avLst/>
          </a:prstGeom>
          <a:noFill/>
          <a:ln w="12700">
            <a:solidFill>
              <a:schemeClr val="accent5"/>
            </a:solidFill>
            <a:prstDash val="solid"/>
          </a:ln>
        </p:spPr>
      </p:sp>
      <p:sp>
        <p:nvSpPr>
          <p:cNvPr id="32" name="tl-label-8"/>
          <p:cNvSpPr txBox="1"/>
          <p:nvPr/>
        </p:nvSpPr>
        <p:spPr>
          <a:xfrm>
            <a:off x="10454335"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Acts 21</a:t>
            </a:r>
            <a:endParaRPr lang="en-US" sz="1500" dirty="0"/>
          </a:p>
          <a:p>
            <a:pPr algn="ctr" indent="0" marL="0">
              <a:buNone/>
            </a:pPr>
            <a:r>
              <a:rPr lang="en-US" sz="1200" dirty="0">
                <a:solidFill>
                  <a:schemeClr val="accent3"/>
                </a:solidFill>
              </a:rPr>
              <a:t>AD 57</a:t>
            </a:r>
            <a:endParaRPr lang="en-US" sz="1500" dirty="0"/>
          </a:p>
        </p:txBody>
      </p:sp>
      <p:sp>
        <p:nvSpPr>
          <p:cNvPr id="33" name="tl-legend-ot"/>
          <p:cNvSpPr txBox="1"/>
          <p:nvPr/>
        </p:nvSpPr>
        <p:spPr>
          <a:xfrm>
            <a:off x="548640" y="5669280"/>
            <a:ext cx="2011680" cy="320040"/>
          </a:xfrm>
          <a:prstGeom prst="rect">
            <a:avLst/>
          </a:prstGeom>
          <a:noFill/>
          <a:ln/>
        </p:spPr>
        <p:txBody>
          <a:bodyPr wrap="square" lIns="0" tIns="0" rIns="0" bIns="0" rtlCol="0" anchor="ctr"/>
          <a:lstStyle/>
          <a:p>
            <a:pPr indent="0" marL="0">
              <a:buNone/>
            </a:pPr>
            <a:r>
              <a:rPr lang="en-US" sz="1200" b="1" dirty="0">
                <a:solidFill>
                  <a:schemeClr val="accent1"/>
                </a:solidFill>
              </a:rPr>
              <a:t>Old Testament</a:t>
            </a:r>
            <a:endParaRPr lang="en-US" sz="1200" dirty="0"/>
          </a:p>
        </p:txBody>
      </p:sp>
      <p:sp>
        <p:nvSpPr>
          <p:cNvPr id="34" name="tl-legend-nt"/>
          <p:cNvSpPr txBox="1"/>
          <p:nvPr/>
        </p:nvSpPr>
        <p:spPr>
          <a:xfrm>
            <a:off x="2560320" y="5669280"/>
            <a:ext cx="2011680" cy="320040"/>
          </a:xfrm>
          <a:prstGeom prst="rect">
            <a:avLst/>
          </a:prstGeom>
          <a:noFill/>
          <a:ln/>
        </p:spPr>
        <p:txBody>
          <a:bodyPr wrap="square" lIns="0" tIns="0" rIns="0" bIns="0" rtlCol="0" anchor="ctr"/>
          <a:lstStyle/>
          <a:p>
            <a:pPr indent="0" marL="0">
              <a:buNone/>
            </a:pPr>
            <a:r>
              <a:rPr lang="en-US" sz="1200" b="1" dirty="0">
                <a:solidFill>
                  <a:schemeClr val="accent3"/>
                </a:solidFill>
              </a:rPr>
              <a:t>New Testament</a:t>
            </a:r>
            <a:endParaRPr lang="en-US" sz="1200" dirty="0"/>
          </a:p>
        </p:txBody>
      </p:sp>
      <p:sp>
        <p:nvSpPr>
          <p:cNvPr id="35" name="tl-note"/>
          <p:cNvSpPr txBox="1"/>
          <p:nvPr/>
        </p:nvSpPr>
        <p:spPr>
          <a:xfrm>
            <a:off x="4572000" y="5669280"/>
            <a:ext cx="7071055" cy="320040"/>
          </a:xfrm>
          <a:prstGeom prst="rect">
            <a:avLst/>
          </a:prstGeom>
          <a:noFill/>
          <a:ln/>
        </p:spPr>
        <p:txBody>
          <a:bodyPr wrap="square" lIns="0" tIns="0" rIns="0" bIns="0" rtlCol="0" anchor="ctr"/>
          <a:lstStyle/>
          <a:p>
            <a:pPr algn="r" indent="0" marL="0">
              <a:buNone/>
            </a:pPr>
            <a:r>
              <a:rPr lang="en-US" sz="1200" i="1" dirty="0">
                <a:solidFill>
                  <a:schemeClr val="accent4"/>
                </a:solidFill>
              </a:rPr>
              <a:t>Psa 91 is undated (Scripture gives no year). Spacing is by order, not to scale.</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Chronology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From Sinai to Shiloh:  </a:t>
            </a:r>
            <a:pPr indent="0" marL="0">
              <a:buNone/>
            </a:pPr>
            <a:r>
              <a:rPr lang="en-US" sz="1500" dirty="0">
                <a:solidFill>
                  <a:schemeClr val="tx1"/>
                </a:solidFill>
              </a:rPr>
              <a:t>The judgments and feasts of Exodus 23 are 1446 BC (derived); Hannah’s prayer and Samuel’s birth in 1 Samuel 1 are 1110 BC (working).</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Three crises in Judah:  </a:t>
            </a:r>
            <a:pPr indent="0" marL="0">
              <a:buNone/>
            </a:pPr>
            <a:r>
              <a:rPr lang="en-US" sz="1500" dirty="0">
                <a:solidFill>
                  <a:schemeClr val="tx1"/>
                </a:solidFill>
              </a:rPr>
              <a:t>Asa’s covenant in 2 Chronicles 15 is about 897 BC (derived); Sennacherib’s invasion in 2 Chronicles 32 is about 701 BC (derived); the fall of Jerusalem in 2 Kings 25 is 586 BC (stated), and Jehoiachin’s release about 561 BC (derived).</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Prophecy from Persia:  </a:t>
            </a:r>
            <a:pPr indent="0" marL="0">
              <a:buNone/>
            </a:pPr>
            <a:r>
              <a:rPr lang="en-US" sz="1500" dirty="0">
                <a:solidFill>
                  <a:schemeClr val="tx1"/>
                </a:solidFill>
              </a:rPr>
              <a:t>Daniel 12 closes the vision of the third year of Cyrus, about 536 BC (derived), half a century after the burning in 2 Kings 25; Psalms 91 is undated.</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Christ and the early church:  </a:t>
            </a:r>
            <a:pPr indent="0" marL="0">
              <a:buNone/>
            </a:pPr>
            <a:r>
              <a:rPr lang="en-US" sz="1500" dirty="0">
                <a:solidFill>
                  <a:schemeClr val="tx1"/>
                </a:solidFill>
              </a:rPr>
              <a:t>John 6 is AD 32 (working), a passover before the cross; Paul’s first journey in Acts 13 begins AD 46 (working); his arrest in Acts 21 is AD 57 (working).</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4) GEOGRAPHY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Geography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Jerusalem saved and burned:  </a:t>
            </a:r>
            <a:pPr indent="0" marL="0">
              <a:buNone/>
            </a:pPr>
            <a:r>
              <a:rPr lang="en-US" sz="1500" dirty="0">
                <a:solidFill>
                  <a:schemeClr val="tx1"/>
                </a:solidFill>
              </a:rPr>
              <a:t>“the LORD saved Hezekiah and the inhabitants of Jerusalem from the hand of Sennacherib” (2 Chron 32:22); Asa’s people “gathered themselves together at Jerusalem” (2 Chron 15:10); later Nebuzar-adan “burnt the house of the LORD” (2 Kings 25:9); and Paul’s company “went up to Jerusalem” (Acts 21:15).</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Babylon:  </a:t>
            </a:r>
            <a:pPr indent="0" marL="0">
              <a:buNone/>
            </a:pPr>
            <a:r>
              <a:rPr lang="en-US" sz="1500" dirty="0">
                <a:solidFill>
                  <a:schemeClr val="tx1"/>
                </a:solidFill>
              </a:rPr>
              <a:t>“the ambassadors of the princes of Babylon” came to Hezekiah (2 Chron 32:31); a century later Zedekiah was carried “to Babylon” in fetters of brass (2 Kings 25:7).</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Egypt:  </a:t>
            </a:r>
            <a:pPr indent="0" marL="0">
              <a:buNone/>
            </a:pPr>
            <a:r>
              <a:rPr lang="en-US" sz="1500" dirty="0">
                <a:solidFill>
                  <a:schemeClr val="tx1"/>
                </a:solidFill>
              </a:rPr>
              <a:t>“ye were strangers in the land of Egypt” (Exod 23:9); God “exalted the people when they dwelt as strangers in the land of Egypt” (Acts 13:17); the remnant “came to Egypt: for they were afraid of the Chaldees” (2 Kings 25:26).</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Cyprus:  </a:t>
            </a:r>
            <a:pPr indent="0" marL="0">
              <a:buNone/>
            </a:pPr>
            <a:r>
              <a:rPr lang="en-US" sz="1500" dirty="0">
                <a:solidFill>
                  <a:schemeClr val="tx1"/>
                </a:solidFill>
              </a:rPr>
              <a:t>Barnabas and Saul “sailed to Cyprus” (Acts 13:4); later “when we had discovered Cyprus, we left it on the left hand” (Acts 21:3).</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Bread and the passover:  </a:t>
            </a:r>
            <a:pPr indent="0" marL="0">
              <a:buNone/>
            </a:pPr>
            <a:r>
              <a:rPr lang="en-US" sz="1700" dirty="0">
                <a:solidFill>
                  <a:schemeClr val="tx1"/>
                </a:solidFill>
              </a:rPr>
              <a:t>“Thou shalt keep the feast of unleavened bread” (Exod 23:15); “the passover, a feast of the Jews, was nigh” when Jesus fed the 5,000 (John 6:4); “he shall bless thy bread, and thy water” (Exod 23:25); “I am the bread of life” (John 6:35).</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Seeking the LORD and trusting him:  </a:t>
            </a:r>
            <a:pPr indent="0" marL="0">
              <a:buNone/>
            </a:pPr>
            <a:r>
              <a:rPr lang="en-US" sz="1700" dirty="0">
                <a:solidFill>
                  <a:schemeClr val="tx1"/>
                </a:solidFill>
              </a:rPr>
              <a:t>“if ye seek him, he will be found of you” (2 Chron 15:2); “with us is the LORD our God to help us, and to fight our battles” (2 Chron 32:8); “He is my refuge and my fortress: my God; in him will I trust” (Psa 91:2).</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The dead raised:  </a:t>
            </a:r>
            <a:pPr indent="0" marL="0">
              <a:buNone/>
            </a:pPr>
            <a:r>
              <a:rPr lang="en-US" sz="1700" dirty="0">
                <a:solidFill>
                  <a:schemeClr val="tx1"/>
                </a:solidFill>
              </a:rPr>
              <a:t>“many of them that sleep in the dust of the earth shall awake” (Dan 12:2); “I will raise him up at the last day” (John 6:40); “But God raised him from the dead” (Acts 13:30).</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Vows and covenants:  </a:t>
            </a:r>
            <a:pPr indent="0" marL="0">
              <a:buNone/>
            </a:pPr>
            <a:r>
              <a:rPr lang="en-US" sz="1500" dirty="0">
                <a:solidFill>
                  <a:schemeClr val="tx1"/>
                </a:solidFill>
              </a:rPr>
              <a:t>Hannah “vowed a vow” (1 Sam 1:11); Asa’s people “entered into a covenant to seek the LORD God of their fathers” (2 Chron 15:12); at Jerusalem “we have four men which have a vow on them” (Acts 21:23); but with the nations, “Thou shalt make no covenant with them” (Exod 23:32).</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5</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Pride and humbling:  </a:t>
            </a:r>
            <a:pPr indent="0" marL="0">
              <a:buNone/>
            </a:pPr>
            <a:r>
              <a:rPr lang="en-US" sz="1500" dirty="0">
                <a:solidFill>
                  <a:schemeClr val="tx1"/>
                </a:solidFill>
              </a:rPr>
              <a:t>Hezekiah’s “heart was lifted up” (2 Chron 32:25); Hannah was “a woman of a sorrowful spirit” (1 Sam 1:15); and the LORD says of him who loves him, “I will set him on high, because he hath known my name” (Psa 91:14).</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6</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Justice and the innocent condemned:  </a:t>
            </a:r>
            <a:pPr indent="0" marL="0">
              <a:buNone/>
            </a:pPr>
            <a:r>
              <a:rPr lang="en-US" sz="1500" dirty="0">
                <a:solidFill>
                  <a:schemeClr val="tx1"/>
                </a:solidFill>
              </a:rPr>
              <a:t>“Thou shalt not wrest the judgment of thy poor in his cause” (Exod 23:6); “though they found no cause of death in him, yet desired they Pilate that he should be slain” (Acts 13:28); the crowd cried, “Away with him” (Acts 21:36).</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7</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Hard words, and those who turn away:  </a:t>
            </a:r>
            <a:pPr indent="0" marL="0">
              <a:buNone/>
            </a:pPr>
            <a:r>
              <a:rPr lang="en-US" sz="1500" dirty="0">
                <a:solidFill>
                  <a:schemeClr val="tx1"/>
                </a:solidFill>
              </a:rPr>
              <a:t>“This is an hard saying; who can hear it?” (John 6:60); “seeing ye put it from you, and judge yourselves unworthy of everlasting life, lo, we turn to the Gentiles” (Acts 13:46).</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6) EXHORTATION TO THE READER</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Where Does Your Trust Rest?</a:t>
            </a:r>
            <a:endParaRPr lang="en-US" sz="3600" dirty="0"/>
          </a:p>
        </p:txBody>
      </p:sp>
      <p:pic>
        <p:nvPicPr>
          <p:cNvPr id="4" name="exh-icon" descr="Scroll">    </p:cNvPr>
          <p:cNvPicPr>
            <a:picLocks noChangeAspect="1"/>
          </p:cNvPicPr>
          <p:nvPr/>
        </p:nvPicPr>
        <p:blipFill>
          <a:blip r:embed="rId1"/>
          <a:stretch>
            <a:fillRect/>
          </a:stretch>
        </p:blipFill>
        <p:spPr>
          <a:xfrm>
            <a:off x="548640" y="1965960"/>
            <a:ext cx="548640" cy="548640"/>
          </a:xfrm>
          <a:prstGeom prst="rect">
            <a:avLst/>
          </a:prstGeom>
        </p:spPr>
      </p:pic>
      <p:sp>
        <p:nvSpPr>
          <p:cNvPr id="5" name="exh-text"/>
          <p:cNvSpPr txBox="1"/>
          <p:nvPr/>
        </p:nvSpPr>
        <p:spPr>
          <a:xfrm>
            <a:off x="1417320" y="1920240"/>
            <a:ext cx="10225735" cy="4206240"/>
          </a:xfrm>
          <a:prstGeom prst="rect">
            <a:avLst/>
          </a:prstGeom>
          <a:noFill/>
          <a:ln/>
        </p:spPr>
        <p:txBody>
          <a:bodyPr wrap="square" lIns="0" tIns="0" rIns="0" bIns="0" rtlCol="0" anchor="t"/>
          <a:lstStyle/>
          <a:p>
            <a:pPr indent="0" marL="0">
              <a:spcAft>
                <a:spcPts val="1200"/>
              </a:spcAft>
              <a:buNone/>
            </a:pPr>
            <a:r>
              <a:rPr lang="en-US" sz="1800" dirty="0">
                <a:solidFill>
                  <a:schemeClr val="bg1"/>
                </a:solidFill>
              </a:rPr>
              <a:t>Dear reader, today’s chapters ask where your trust rests when the pressure comes. Hezekiah, surrounded by Assyria, told his people, “With him is an arm of flesh; but with us is the LORD our God to help us” (2 Chron 32:8), and the psalmist answered, “He is my refuge and my fortress: my God; in him will I trust” (Psa 91:2). Zedekiah trusted his own flight by night, and “the army of the Chaldees pursued after the king, and overtook him in the plains of Jericho” (2 Kings 25:5).</a:t>
            </a:r>
            <a:endParaRPr lang="en-US" sz="1800" dirty="0"/>
          </a:p>
          <a:p>
            <a:pPr indent="0" marL="0">
              <a:spcAft>
                <a:spcPts val="1200"/>
              </a:spcAft>
              <a:buNone/>
            </a:pPr>
            <a:r>
              <a:rPr lang="en-US" sz="1800" dirty="0">
                <a:solidFill>
                  <a:schemeClr val="bg1"/>
                </a:solidFill>
              </a:rPr>
              <a:t>Seek the LORD while he may be found. “If ye seek him, he will be found of you; but if ye forsake him, he will forsake you” (2 Chron 15:2). Bring your burden to him as Hannah did, who “poured out my soul before the LORD” (1 Sam 1:15), and do not draw back when his words are hard. When many went away, Peter said, “Lord, to whom shall we go? thou hast the words of eternal life” (John 6:68).</a:t>
            </a:r>
            <a:endParaRPr lang="en-US" sz="1800" dirty="0"/>
          </a:p>
          <a:p>
            <a:pPr indent="0" marL="0">
              <a:spcAft>
                <a:spcPts val="1200"/>
              </a:spcAft>
              <a:buNone/>
            </a:pPr>
            <a:r>
              <a:rPr lang="en-US" sz="1800" dirty="0">
                <a:solidFill>
                  <a:schemeClr val="bg1"/>
                </a:solidFill>
              </a:rPr>
              <a:t>And keep your eyes on the end. Paul preached that God “raised him from the dead” (Acts 13:30), and he was “ready not to be bound only, but also to die at Jerusalem for the name of the Lord Jesus” (Acts 21:13). The promise to Daniel is for all who hold fast: “they that be wise shall shine as the brightness of the firmament” (Dan 12:3), and “thou shalt rest, and stand in thy lot at the end of the days” (Dan 12:13).</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spTree>
      <p:nvGrpSpPr>
        <p:cNvPr id="1" name=""/>
        <p:cNvGrpSpPr/>
        <p:nvPr/>
      </p:nvGrpSpPr>
      <p:grpSpPr>
        <a:xfrm>
          <a:off x="0" y="0"/>
          <a:ext cx="0" cy="0"/>
          <a:chOff x="0" y="0"/>
          <a:chExt cx="0" cy="0"/>
        </a:xfrm>
      </p:grpSpPr>
      <p:pic>
        <p:nvPicPr>
          <p:cNvPr id="2" name="finale-logo" descr="Memorize The Bible logo">    </p:cNvPr>
          <p:cNvPicPr>
            <a:picLocks noChangeAspect="1"/>
          </p:cNvPicPr>
          <p:nvPr/>
        </p:nvPicPr>
        <p:blipFill>
          <a:blip r:embed="rId1"/>
          <a:stretch>
            <a:fillRect/>
          </a:stretch>
        </p:blipFill>
        <p:spPr>
          <a:xfrm>
            <a:off x="8351215" y="777240"/>
            <a:ext cx="3291840" cy="4937760"/>
          </a:xfrm>
          <a:prstGeom prst="rect">
            <a:avLst/>
          </a:prstGeom>
          <a:effectLst>
            <a:outerShdw sx="100000" sy="100000" kx="0" ky="0" algn="bl" rotWithShape="0" blurRad="101600" dist="38100" dir="5400000">
              <a:srgbClr val="000000">
                <a:alpha val="30000"/>
              </a:srgbClr>
            </a:outerShdw>
          </a:effectLst>
        </p:spPr>
      </p:pic>
      <p:sp>
        <p:nvSpPr>
          <p:cNvPr id="3" name="finale-kicker"/>
          <p:cNvSpPr txBox="1"/>
          <p:nvPr/>
        </p:nvSpPr>
        <p:spPr>
          <a:xfrm>
            <a:off x="548640" y="1417320"/>
            <a:ext cx="6949440" cy="411480"/>
          </a:xfrm>
          <a:prstGeom prst="rect">
            <a:avLst/>
          </a:prstGeom>
          <a:noFill/>
          <a:ln/>
        </p:spPr>
        <p:txBody>
          <a:bodyPr wrap="square" lIns="0" tIns="0" rIns="0" bIns="0" rtlCol="0" anchor="ctr"/>
          <a:lstStyle/>
          <a:p>
            <a:pPr indent="0" marL="0">
              <a:buNone/>
            </a:pPr>
            <a:r>
              <a:rPr lang="en-US" sz="1400" b="1" spc="300" kern="0" dirty="0">
                <a:solidFill>
                  <a:schemeClr val="accent2"/>
                </a:solidFill>
              </a:rPr>
              <a:t>END OF TODAY'S REVIEW</a:t>
            </a:r>
            <a:endParaRPr lang="en-US" sz="1400" dirty="0"/>
          </a:p>
        </p:txBody>
      </p:sp>
      <p:sp>
        <p:nvSpPr>
          <p:cNvPr id="4" name="finale-title"/>
          <p:cNvSpPr txBox="1"/>
          <p:nvPr/>
        </p:nvSpPr>
        <p:spPr>
          <a:xfrm>
            <a:off x="548640" y="1828800"/>
            <a:ext cx="6949440" cy="1645920"/>
          </a:xfrm>
          <a:prstGeom prst="rect">
            <a:avLst/>
          </a:prstGeom>
          <a:noFill/>
          <a:ln/>
        </p:spPr>
        <p:txBody>
          <a:bodyPr wrap="square" lIns="0" tIns="0" rIns="0" bIns="0" rtlCol="0" anchor="t"/>
          <a:lstStyle/>
          <a:p>
            <a:pPr indent="0" marL="0">
              <a:buNone/>
            </a:pPr>
            <a:r>
              <a:rPr lang="en-US" sz="4800" b="1" dirty="0">
                <a:solidFill>
                  <a:schemeClr val="tx2"/>
                </a:solidFill>
                <a:latin typeface="Cambria" pitchFamily="34" charset="0"/>
                <a:ea typeface="Cambria" pitchFamily="34" charset="-122"/>
                <a:cs typeface="Cambria" pitchFamily="34" charset="-120"/>
              </a:rPr>
              <a:t>Thank You for Studying Today</a:t>
            </a:r>
            <a:endParaRPr lang="en-US" sz="4800" dirty="0"/>
          </a:p>
        </p:txBody>
      </p:sp>
      <p:sp>
        <p:nvSpPr>
          <p:cNvPr id="5" name="finale-subtitle"/>
          <p:cNvSpPr txBox="1"/>
          <p:nvPr/>
        </p:nvSpPr>
        <p:spPr>
          <a:xfrm>
            <a:off x="548640" y="3520440"/>
            <a:ext cx="6949440" cy="640080"/>
          </a:xfrm>
          <a:prstGeom prst="rect">
            <a:avLst/>
          </a:prstGeom>
          <a:noFill/>
          <a:ln/>
        </p:spPr>
        <p:txBody>
          <a:bodyPr wrap="square" lIns="0" tIns="0" rIns="0" bIns="0" rtlCol="0" anchor="ctr"/>
          <a:lstStyle/>
          <a:p>
            <a:pPr indent="0" marL="0">
              <a:buNone/>
            </a:pPr>
            <a:r>
              <a:rPr lang="en-US" sz="3200" i="1" dirty="0">
                <a:solidFill>
                  <a:schemeClr val="accent2"/>
                </a:solidFill>
                <a:latin typeface="Cambria" pitchFamily="34" charset="0"/>
                <a:ea typeface="Cambria" pitchFamily="34" charset="-122"/>
                <a:cs typeface="Cambria" pitchFamily="34" charset="-120"/>
              </a:rPr>
              <a:t>See You Tomorrow!</a:t>
            </a:r>
            <a:endParaRPr lang="en-US" sz="3200" dirty="0"/>
          </a:p>
        </p:txBody>
      </p:sp>
      <p:sp>
        <p:nvSpPr>
          <p:cNvPr id="6" name="finale-meta"/>
          <p:cNvSpPr txBox="1"/>
          <p:nvPr/>
        </p:nvSpPr>
        <p:spPr>
          <a:xfrm>
            <a:off x="548640" y="4206240"/>
            <a:ext cx="6949440" cy="365760"/>
          </a:xfrm>
          <a:prstGeom prst="rect">
            <a:avLst/>
          </a:prstGeom>
          <a:noFill/>
          <a:ln/>
        </p:spPr>
        <p:txBody>
          <a:bodyPr wrap="square" lIns="0" tIns="0" rIns="0" bIns="0" rtlCol="0" anchor="ctr"/>
          <a:lstStyle/>
          <a:p>
            <a:pPr indent="0" marL="0">
              <a:buNone/>
            </a:pPr>
            <a:r>
              <a:rPr lang="en-US" sz="1600" dirty="0">
                <a:solidFill>
                  <a:schemeClr val="accent4"/>
                </a:solidFill>
              </a:rPr>
              <a:t>Tuesday, 11/03/26  ·  11 chapters  ·  Medium Size</a:t>
            </a:r>
            <a:endParaRPr lang="en-US" sz="1600" dirty="0"/>
          </a:p>
        </p:txBody>
      </p:sp>
      <p:sp>
        <p:nvSpPr>
          <p:cNvPr id="7" name="finale-button"/>
          <p:cNvSpPr/>
          <p:nvPr/>
        </p:nvSpPr>
        <p:spPr>
          <a:xfrm>
            <a:off x="548640" y="4937760"/>
            <a:ext cx="3840480" cy="640080"/>
          </a:xfrm>
          <a:prstGeom prst="roundRect">
            <a:avLst>
              <a:gd name="adj" fmla="val 50000"/>
            </a:avLst>
          </a:prstGeom>
          <a:solidFill>
            <a:schemeClr val="accent1"/>
          </a:solidFill>
          <a:ln/>
          <a:effectLst>
            <a:outerShdw sx="100000" sy="100000" kx="0" ky="0" algn="bl" rotWithShape="0" blurRad="76200" dist="25400" dir="5400000">
              <a:srgbClr val="000000">
                <a:alpha val="25000"/>
              </a:srgbClr>
            </a:outerShdw>
          </a:effectLst>
        </p:spPr>
        <p:txBody>
          <a:bodyPr wrap="square" lIns="0" tIns="0" rIns="0" bIns="0" rtlCol="0" anchor="ctr"/>
          <a:lstStyle/>
          <a:p>
            <a:pPr algn="ctr" indent="0" marL="0">
              <a:buNone/>
            </a:pPr>
            <a:r>
              <a:rPr lang="en-US" sz="2000" b="1" dirty="0">
                <a:solidFill>
                  <a:schemeClr val="bg1"/>
                </a:solidFill>
                <a:latin typeface="Cambria" pitchFamily="34" charset="0"/>
                <a:ea typeface="Cambria" pitchFamily="34" charset="-122"/>
                <a:cs typeface="Cambria" pitchFamily="34" charset="-120"/>
              </a:rPr>
              <a:t>↺  Back to the Beginning</a:t>
            </a:r>
            <a:endParaRPr lang="en-US" sz="2000" dirty="0"/>
          </a:p>
        </p:txBody>
      </p:sp>
      <p:sp>
        <p:nvSpPr>
          <p:cNvPr id="8" name="finale-button-link">
            <a:hlinkClick r:id="rId5" tooltip="Back to the beginning (slide 1)" action="ppaction://hlinksldjump"/>
          </p:cNvPr>
          <p:cNvSpPr txBox="1"/>
          <p:nvPr/>
        </p:nvSpPr>
        <p:spPr>
          <a:xfrm>
            <a:off x="548640" y="4937760"/>
            <a:ext cx="3840480" cy="640080"/>
          </a:xfrm>
          <a:prstGeom prst="rect">
            <a:avLst/>
          </a:prstGeom>
          <a:noFill/>
          <a:ln/>
        </p:spPr>
        <p:txBody>
          <a:bodyPr wrap="square" lIns="0" tIns="0" rIns="0" bIns="0" rtlCol="0" anchor="ctr"/>
          <a:lstStyle/>
          <a:p>
            <a:pPr indent="0" marL="0">
              <a:buNone/>
            </a:pPr>
            <a:endParaRPr lang="en-US" dirty="0"/>
          </a:p>
        </p:txBody>
      </p:sp>
      <p:sp>
        <p:nvSpPr>
          <p:cNvPr id="9" name="finale-logo-link">
            <a:hlinkClick r:id="rId5" tooltip="Back to the beginning (slide 1)" action="ppaction://hlinksldjump"/>
          </p:cNvPr>
          <p:cNvSpPr txBox="1"/>
          <p:nvPr/>
        </p:nvSpPr>
        <p:spPr>
          <a:xfrm>
            <a:off x="8351215" y="777240"/>
            <a:ext cx="3291840" cy="4937760"/>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112</a:t>
            </a:fld>
            <a:endParaRPr lang="en-US"/>
          </a:p>
        </p:txBody>
      </p:sp>
    </p:spTree>
  </p:cSld>
  <p:clrMapOvr>
    <a:masterClrMapping/>
  </p:clrMapOvr>
</p:sld>
</file>

<file path=ppt/theme/theme1.xml><?xml version="1.0" encoding="utf-8"?>
<a:theme xmlns:a="http://schemas.openxmlformats.org/drawingml/2006/main" name="Memorize the Bible">
  <a:themeElements>
    <a:clrScheme name="Memorize the Bible">
      <a:dk1>
        <a:srgbClr val="2E2622"/>
      </a:dk1>
      <a:lt1>
        <a:srgbClr val="FFFFFF"/>
      </a:lt1>
      <a:dk2>
        <a:srgbClr val="703B3B"/>
      </a:dk2>
      <a:lt2>
        <a:srgbClr val="F5EEE3"/>
      </a:lt2>
      <a:accent1>
        <a:srgbClr val="703B3B"/>
      </a:accent1>
      <a:accent2>
        <a:srgbClr val="7F6B4D"/>
      </a:accent2>
      <a:accent3>
        <a:srgbClr val="4E7282"/>
      </a:accent3>
      <a:accent4>
        <a:srgbClr val="6E6359"/>
      </a:accent4>
      <a:accent5>
        <a:srgbClr val="E1D0B3"/>
      </a:accent5>
      <a:accent6>
        <a:srgbClr val="9BB4C0"/>
      </a:accent6>
      <a:hlink>
        <a:srgbClr val="E1D0B3"/>
      </a:hlink>
      <a:folHlink>
        <a:srgbClr val="E1D0B3"/>
      </a:folHlink>
    </a:clrScheme>
    <a:fontScheme name="Memorize the Bibl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112</Slides>
  <Notes>112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112</vt:i4>
      </vt:variant>
    </vt:vector>
  </HeadingPairs>
  <TitlesOfParts>
    <vt:vector size="1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Tuesday, 11/03/26 BC &amp; DCB Daily Review - Medium Size</dc:title>
  <dc:subject>PptxGenJS Presentation</dc:subject>
  <dc:creator>Dean Brown</dc:creator>
  <cp:lastModifiedBy>Dean Brown</cp:lastModifiedBy>
  <cp:revision>1</cp:revision>
  <dcterms:created xsi:type="dcterms:W3CDTF">2026-11-02T14:37:20Z</dcterms:created>
  <dcterms:modified xsi:type="dcterms:W3CDTF">2026-11-02T14:37:20Z</dcterms:modified>
</cp:coreProperties>
</file>